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741" r:id="rId2"/>
    <p:sldMasterId id="2147483649" r:id="rId3"/>
  </p:sldMasterIdLst>
  <p:notesMasterIdLst>
    <p:notesMasterId r:id="rId27"/>
  </p:notesMasterIdLst>
  <p:sldIdLst>
    <p:sldId id="256" r:id="rId4"/>
    <p:sldId id="257" r:id="rId5"/>
    <p:sldId id="258" r:id="rId6"/>
    <p:sldId id="259" r:id="rId7"/>
    <p:sldId id="260" r:id="rId8"/>
    <p:sldId id="263" r:id="rId9"/>
    <p:sldId id="264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65" r:id="rId18"/>
    <p:sldId id="266" r:id="rId19"/>
    <p:sldId id="267" r:id="rId20"/>
    <p:sldId id="268" r:id="rId21"/>
    <p:sldId id="269" r:id="rId22"/>
    <p:sldId id="270" r:id="rId23"/>
    <p:sldId id="279" r:id="rId24"/>
    <p:sldId id="271" r:id="rId25"/>
    <p:sldId id="280" r:id="rId26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Tahoma" panose="020B0604030504040204" pitchFamily="34" charset="0"/>
        <a:ea typeface="+mn-ea"/>
        <a:cs typeface="Arial" panose="020B0604020202020204" pitchFamily="34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Tahoma" panose="020B0604030504040204" pitchFamily="34" charset="0"/>
        <a:ea typeface="+mn-ea"/>
        <a:cs typeface="Arial" panose="020B0604020202020204" pitchFamily="34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Tahoma" panose="020B0604030504040204" pitchFamily="34" charset="0"/>
        <a:ea typeface="+mn-ea"/>
        <a:cs typeface="Arial" panose="020B0604020202020204" pitchFamily="34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Tahoma" panose="020B0604030504040204" pitchFamily="34" charset="0"/>
        <a:ea typeface="+mn-ea"/>
        <a:cs typeface="Arial" panose="020B0604020202020204" pitchFamily="34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Tahom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Tahom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Tahom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Tahom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Tahom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78" y="-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4100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4103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9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16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altLang="de-DE" noProof="0" smtClean="0"/>
          </a:p>
        </p:txBody>
      </p:sp>
      <p:sp>
        <p:nvSpPr>
          <p:cNvPr id="4105" name="Text Box 8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</a:lstStyle>
          <a:p>
            <a:pPr>
              <a:defRPr/>
            </a:pPr>
            <a:fld id="{50EBDA89-45CC-437C-BD15-BB92B75EE776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xmlns="" val="27072559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5718770-81DF-4B11-B3F3-1B70B8F9EE39}" type="slidenum">
              <a:rPr lang="de-AT" altLang="de-DE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de-AT" altLang="de-DE" smtClean="0">
              <a:latin typeface="Arial" panose="020B0604020202020204" pitchFamily="34" charset="0"/>
            </a:endParaRPr>
          </a:p>
        </p:txBody>
      </p:sp>
      <p:sp>
        <p:nvSpPr>
          <p:cNvPr id="614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2410B97-5574-473C-8FAE-439F39F96D7C}" type="slidenum">
              <a:rPr lang="de-AT" altLang="de-DE">
                <a:latin typeface="Arial" panose="020B0604020202020204" pitchFamily="34" charset="0"/>
                <a:cs typeface="DejaVu Sans" panose="020B0603030804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de-AT" altLang="de-DE">
              <a:latin typeface="Arial" panose="020B0604020202020204" pitchFamily="34" charset="0"/>
              <a:cs typeface="DejaVu Sans" panose="020B0603030804020204" pitchFamily="34" charset="0"/>
            </a:endParaRPr>
          </a:p>
        </p:txBody>
      </p:sp>
      <p:sp>
        <p:nvSpPr>
          <p:cNvPr id="61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9" name="Text Box 3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xmlns="" val="6086322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D4ECDFF-8522-4A56-9FEB-12E73DABA27C}" type="slidenum">
              <a:rPr lang="de-AT" altLang="de-DE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de-AT" altLang="de-DE" smtClean="0">
              <a:latin typeface="Arial" panose="020B0604020202020204" pitchFamily="34" charset="0"/>
            </a:endParaRPr>
          </a:p>
        </p:txBody>
      </p:sp>
      <p:sp>
        <p:nvSpPr>
          <p:cNvPr id="450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6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xmlns="" val="12770996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09033BF-80F6-4687-A1C3-1A02FE4FC849}" type="slidenum">
              <a:rPr lang="de-AT" altLang="de-DE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de-AT" altLang="de-DE" smtClean="0">
              <a:latin typeface="Arial" panose="020B0604020202020204" pitchFamily="34" charset="0"/>
            </a:endParaRPr>
          </a:p>
        </p:txBody>
      </p:sp>
      <p:sp>
        <p:nvSpPr>
          <p:cNvPr id="47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8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xmlns="" val="7373178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0E2187A-B17F-4A7A-841B-8C3961731D2C}" type="slidenum">
              <a:rPr lang="de-AT" altLang="de-DE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de-AT" altLang="de-DE" smtClean="0">
              <a:latin typeface="Arial" panose="020B0604020202020204" pitchFamily="34" charset="0"/>
            </a:endParaRPr>
          </a:p>
        </p:txBody>
      </p:sp>
      <p:sp>
        <p:nvSpPr>
          <p:cNvPr id="491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xmlns="" val="100288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7BA2DCB-83E1-4D02-AD0A-053F459E3931}" type="slidenum">
              <a:rPr lang="de-AT" altLang="de-DE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de-AT" altLang="de-DE" smtClean="0">
              <a:latin typeface="Arial" panose="020B0604020202020204" pitchFamily="34" charset="0"/>
            </a:endParaRPr>
          </a:p>
        </p:txBody>
      </p:sp>
      <p:sp>
        <p:nvSpPr>
          <p:cNvPr id="512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xmlns="" val="27216059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FDF86C9-E1E5-4251-9EB8-92BA7598E668}" type="slidenum">
              <a:rPr lang="de-AT" altLang="de-DE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de-AT" altLang="de-DE" smtClean="0">
              <a:latin typeface="Arial" panose="020B0604020202020204" pitchFamily="34" charset="0"/>
            </a:endParaRPr>
          </a:p>
        </p:txBody>
      </p:sp>
      <p:sp>
        <p:nvSpPr>
          <p:cNvPr id="532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xmlns="" val="2691434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0D7CB95-C056-4954-B0DA-B8B6370578C0}" type="slidenum">
              <a:rPr lang="de-AT" altLang="de-DE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de-AT" altLang="de-DE" smtClean="0">
              <a:latin typeface="Arial" panose="020B0604020202020204" pitchFamily="34" charset="0"/>
            </a:endParaRPr>
          </a:p>
        </p:txBody>
      </p:sp>
      <p:sp>
        <p:nvSpPr>
          <p:cNvPr id="245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8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xmlns="" val="7649986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6E36601-9FA7-418A-B21F-8DE8D7457909}" type="slidenum">
              <a:rPr lang="de-AT" altLang="de-DE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de-AT" altLang="de-DE" smtClean="0">
              <a:latin typeface="Arial" panose="020B0604020202020204" pitchFamily="34" charset="0"/>
            </a:endParaRPr>
          </a:p>
        </p:txBody>
      </p:sp>
      <p:sp>
        <p:nvSpPr>
          <p:cNvPr id="266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8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xmlns="" val="2884952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FFE07C1-D9C7-45CA-836F-EEDDC9FC7D08}" type="slidenum">
              <a:rPr lang="de-AT" altLang="de-DE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de-AT" altLang="de-DE" smtClean="0">
              <a:latin typeface="Arial" panose="020B0604020202020204" pitchFamily="34" charset="0"/>
            </a:endParaRPr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xmlns="" val="2213612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CC16B08-4532-4B23-B445-99225753E2AB}" type="slidenum">
              <a:rPr lang="de-AT" altLang="de-DE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de-AT" altLang="de-DE" smtClean="0">
              <a:latin typeface="Arial" panose="020B0604020202020204" pitchFamily="34" charset="0"/>
            </a:endParaRPr>
          </a:p>
        </p:txBody>
      </p:sp>
      <p:sp>
        <p:nvSpPr>
          <p:cNvPr id="307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xmlns="" val="19187316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E337F05-39D9-4380-ADEC-78778211870D}" type="slidenum">
              <a:rPr lang="de-AT" altLang="de-DE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de-AT" altLang="de-DE" smtClean="0">
              <a:latin typeface="Arial" panose="020B0604020202020204" pitchFamily="34" charset="0"/>
            </a:endParaRPr>
          </a:p>
        </p:txBody>
      </p:sp>
      <p:sp>
        <p:nvSpPr>
          <p:cNvPr id="327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xmlns="" val="1307590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2565B1A-40A9-4CE9-BE14-9991D9433495}" type="slidenum">
              <a:rPr lang="de-AT" altLang="de-DE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de-AT" altLang="de-DE" smtClean="0">
              <a:latin typeface="Arial" panose="020B0604020202020204" pitchFamily="34" charset="0"/>
            </a:endParaRPr>
          </a:p>
        </p:txBody>
      </p:sp>
      <p:sp>
        <p:nvSpPr>
          <p:cNvPr id="819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EAF2E113-170E-4F8C-B452-C2459D615A8C}" type="slidenum">
              <a:rPr lang="de-AT" altLang="de-DE">
                <a:latin typeface="Arial" panose="020B0604020202020204" pitchFamily="34" charset="0"/>
                <a:cs typeface="DejaVu Sans" panose="020B0603030804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de-AT" altLang="de-DE">
              <a:latin typeface="Arial" panose="020B0604020202020204" pitchFamily="34" charset="0"/>
              <a:cs typeface="DejaVu Sans" panose="020B0603030804020204" pitchFamily="34" charset="0"/>
            </a:endParaRPr>
          </a:p>
        </p:txBody>
      </p:sp>
      <p:sp>
        <p:nvSpPr>
          <p:cNvPr id="8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xmlns="" val="39596206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7DF6BC2-62F2-4152-BBD2-2D11839A9A54}" type="slidenum">
              <a:rPr lang="de-AT" altLang="de-DE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de-AT" altLang="de-DE" smtClean="0">
              <a:latin typeface="Arial" panose="020B0604020202020204" pitchFamily="34" charset="0"/>
            </a:endParaRPr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xmlns="" val="29995935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32DF267-ECA3-4993-B1B2-1FCC84E2343A}" type="slidenum">
              <a:rPr lang="de-AT" altLang="de-DE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de-AT" altLang="de-DE" smtClean="0">
              <a:latin typeface="Arial" panose="020B0604020202020204" pitchFamily="34" charset="0"/>
            </a:endParaRPr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xmlns="" val="19385350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02B0084-6009-4496-B137-F8302605DFEF}" type="slidenum">
              <a:rPr lang="de-AT" altLang="de-DE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de-AT" altLang="de-DE" smtClean="0">
              <a:latin typeface="Arial" panose="020B0604020202020204" pitchFamily="34" charset="0"/>
            </a:endParaRPr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xmlns="" val="28193450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FDF86C9-E1E5-4251-9EB8-92BA7598E668}" type="slidenum">
              <a:rPr lang="de-AT" altLang="de-DE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de-AT" altLang="de-DE" smtClean="0">
              <a:latin typeface="Arial" panose="020B0604020202020204" pitchFamily="34" charset="0"/>
            </a:endParaRPr>
          </a:p>
        </p:txBody>
      </p:sp>
      <p:sp>
        <p:nvSpPr>
          <p:cNvPr id="532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xmlns="" val="2691434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40761C1-4AB7-48DE-A0B8-CB3AA9B3AA7A}" type="slidenum">
              <a:rPr lang="de-AT" altLang="de-DE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de-AT" altLang="de-DE" smtClean="0">
              <a:latin typeface="Arial" panose="020B0604020202020204" pitchFamily="34" charset="0"/>
            </a:endParaRPr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xmlns="" val="3064324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435F003-8E98-48BC-93E3-DA8180902F3E}" type="slidenum">
              <a:rPr lang="de-AT" altLang="de-DE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de-AT" altLang="de-DE" smtClean="0">
              <a:latin typeface="Arial" panose="020B0604020202020204" pitchFamily="34" charset="0"/>
            </a:endParaRPr>
          </a:p>
        </p:txBody>
      </p:sp>
      <p:sp>
        <p:nvSpPr>
          <p:cNvPr id="122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xmlns="" val="1625312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396031A-3130-4733-8DB5-9F16C79AAEA3}" type="slidenum">
              <a:rPr lang="de-AT" altLang="de-DE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de-AT" altLang="de-DE" smtClean="0">
              <a:latin typeface="Arial" panose="020B0604020202020204" pitchFamily="34" charset="0"/>
            </a:endParaRPr>
          </a:p>
        </p:txBody>
      </p:sp>
      <p:sp>
        <p:nvSpPr>
          <p:cNvPr id="143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xmlns="" val="3757340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26D1922-862F-4566-8BE8-D5FA76F34BDA}" type="slidenum">
              <a:rPr lang="de-AT" altLang="de-DE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de-AT" altLang="de-DE" smtClean="0">
              <a:latin typeface="Arial" panose="020B0604020202020204" pitchFamily="34" charset="0"/>
            </a:endParaRPr>
          </a:p>
        </p:txBody>
      </p:sp>
      <p:sp>
        <p:nvSpPr>
          <p:cNvPr id="204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xmlns="" val="3519143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E77C409-405C-47CE-9012-15171AFC7FDC}" type="slidenum">
              <a:rPr lang="de-AT" altLang="de-DE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de-AT" altLang="de-DE" smtClean="0">
              <a:latin typeface="Arial" panose="020B0604020202020204" pitchFamily="34" charset="0"/>
            </a:endParaRPr>
          </a:p>
        </p:txBody>
      </p:sp>
      <p:sp>
        <p:nvSpPr>
          <p:cNvPr id="225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xmlns="" val="3695272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23D51A8-F0E7-4533-8597-12F62CC6EDB9}" type="slidenum">
              <a:rPr lang="de-AT" altLang="de-DE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de-AT" altLang="de-DE" smtClean="0">
              <a:latin typeface="Arial" panose="020B0604020202020204" pitchFamily="34" charset="0"/>
            </a:endParaRPr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xmlns="" val="4290055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0DA4419-4CDB-46B4-9033-2353A993340D}" type="slidenum">
              <a:rPr lang="de-AT" altLang="de-DE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de-AT" altLang="de-DE" smtClean="0">
              <a:latin typeface="Arial" panose="020B0604020202020204" pitchFamily="34" charset="0"/>
            </a:endParaRPr>
          </a:p>
        </p:txBody>
      </p:sp>
      <p:sp>
        <p:nvSpPr>
          <p:cNvPr id="430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xmlns="" val="3665559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A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1EC43-8D56-42C2-A8EB-A5F5F3459458}" type="slidenum">
              <a:rPr lang="de-AT" altLang="de-DE"/>
              <a:pPr>
                <a:defRPr/>
              </a:pPr>
              <a:t>‹Nr.›</a:t>
            </a:fld>
            <a:r>
              <a:rPr lang="de-AT" altLang="de-DE"/>
              <a:t>/XY</a:t>
            </a:r>
          </a:p>
        </p:txBody>
      </p:sp>
    </p:spTree>
    <p:extLst>
      <p:ext uri="{BB962C8B-B14F-4D97-AF65-F5344CB8AC3E}">
        <p14:creationId xmlns:p14="http://schemas.microsoft.com/office/powerpoint/2010/main" xmlns="" val="3175934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0A32B-0B1C-4D60-88CB-BA57D16007E0}" type="slidenum">
              <a:rPr lang="de-AT" altLang="de-DE"/>
              <a:pPr>
                <a:defRPr/>
              </a:pPr>
              <a:t>‹Nr.›</a:t>
            </a:fld>
            <a:r>
              <a:rPr lang="de-AT" altLang="de-DE"/>
              <a:t>/XY</a:t>
            </a:r>
          </a:p>
        </p:txBody>
      </p:sp>
    </p:spTree>
    <p:extLst>
      <p:ext uri="{BB962C8B-B14F-4D97-AF65-F5344CB8AC3E}">
        <p14:creationId xmlns:p14="http://schemas.microsoft.com/office/powerpoint/2010/main" xmlns="" val="876909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3" y="158750"/>
            <a:ext cx="2055812" cy="601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6088" y="158750"/>
            <a:ext cx="6016625" cy="601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C41A3-3F96-4EFB-A971-091F74E86C67}" type="slidenum">
              <a:rPr lang="de-AT" altLang="de-DE"/>
              <a:pPr>
                <a:defRPr/>
              </a:pPr>
              <a:t>‹Nr.›</a:t>
            </a:fld>
            <a:r>
              <a:rPr lang="de-AT" altLang="de-DE"/>
              <a:t>/XY</a:t>
            </a:r>
          </a:p>
        </p:txBody>
      </p:sp>
    </p:spTree>
    <p:extLst>
      <p:ext uri="{BB962C8B-B14F-4D97-AF65-F5344CB8AC3E}">
        <p14:creationId xmlns:p14="http://schemas.microsoft.com/office/powerpoint/2010/main" xmlns="" val="1523214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460432" y="6356352"/>
            <a:ext cx="57606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91F6EFE-F33F-4A8A-9D15-635E0EAA6E6E}" type="slidenum">
              <a:rPr lang="de-DE" smtClean="0">
                <a:solidFill>
                  <a:prstClr val="white"/>
                </a:solidFill>
              </a:rPr>
              <a:pPr/>
              <a:t>‹Nr.›</a:t>
            </a:fld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5" name="Rechteck 4"/>
          <p:cNvSpPr/>
          <p:nvPr userDrawn="1"/>
        </p:nvSpPr>
        <p:spPr bwMode="auto">
          <a:xfrm>
            <a:off x="0" y="5949280"/>
            <a:ext cx="9144000" cy="9087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de-AT" smtClean="0">
              <a:solidFill>
                <a:srgbClr val="FFFFFF"/>
              </a:solidFill>
              <a:latin typeface="Tahoma" pitchFamily="32" charset="0"/>
              <a:cs typeface="Arial" charset="0"/>
            </a:endParaRPr>
          </a:p>
        </p:txBody>
      </p:sp>
      <p:pic>
        <p:nvPicPr>
          <p:cNvPr id="6" name="Grafik 5" descr="Agragunionlagerhaus-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005863" y="5949280"/>
            <a:ext cx="807175" cy="900000"/>
          </a:xfrm>
          <a:prstGeom prst="rect">
            <a:avLst/>
          </a:prstGeom>
        </p:spPr>
      </p:pic>
      <p:pic>
        <p:nvPicPr>
          <p:cNvPr id="7" name="Grafik 6" descr="Grawe-Log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718232" y="5993984"/>
            <a:ext cx="1766770" cy="468000"/>
          </a:xfrm>
          <a:prstGeom prst="rect">
            <a:avLst/>
          </a:prstGeom>
        </p:spPr>
      </p:pic>
      <p:pic>
        <p:nvPicPr>
          <p:cNvPr id="8" name="Grafik 7" descr="Land_Steiermark-Logo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51521" y="6021288"/>
            <a:ext cx="1888556" cy="756000"/>
          </a:xfrm>
          <a:prstGeom prst="rect">
            <a:avLst/>
          </a:prstGeom>
        </p:spPr>
      </p:pic>
      <p:pic>
        <p:nvPicPr>
          <p:cNvPr id="9" name="Grafik 8" descr="Stadt_Graz_Wiss-Logo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2581482" y="6129336"/>
            <a:ext cx="2583967" cy="324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2483768" y="6525344"/>
            <a:ext cx="5546775" cy="3154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50" i="1" dirty="0" smtClean="0">
                <a:solidFill>
                  <a:srgbClr val="000000">
                    <a:lumMod val="85000"/>
                    <a:lumOff val="15000"/>
                  </a:srgbClr>
                </a:solidFill>
              </a:rPr>
              <a:t>Weitere Infos zu Partner &amp; Sponsoren &gt;&gt; </a:t>
            </a:r>
            <a:r>
              <a:rPr lang="de-AT" sz="1450" u="sng" dirty="0" smtClean="0">
                <a:solidFill>
                  <a:srgbClr val="0000FF"/>
                </a:solidFill>
              </a:rPr>
              <a:t>www.wegenernet.org</a:t>
            </a:r>
            <a:endParaRPr lang="de-AT" sz="1450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946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xmlns="" val="27527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xmlns="" val="2805690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322634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6088" y="1249363"/>
            <a:ext cx="4035425" cy="492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249363"/>
            <a:ext cx="4037012" cy="492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xmlns="" val="2628008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xmlns="" val="38998172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xmlns="" val="20021622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4456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4280D-452B-44D0-A67B-17ED57850F7A}" type="slidenum">
              <a:rPr lang="de-AT" altLang="de-DE"/>
              <a:pPr>
                <a:defRPr/>
              </a:pPr>
              <a:t>‹Nr.›</a:t>
            </a:fld>
            <a:r>
              <a:rPr lang="de-AT" altLang="de-DE"/>
              <a:t>/XY</a:t>
            </a:r>
          </a:p>
        </p:txBody>
      </p:sp>
    </p:spTree>
    <p:extLst>
      <p:ext uri="{BB962C8B-B14F-4D97-AF65-F5344CB8AC3E}">
        <p14:creationId xmlns:p14="http://schemas.microsoft.com/office/powerpoint/2010/main" xmlns="" val="37102512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9604649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8860963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xmlns="" val="36106324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3" y="158750"/>
            <a:ext cx="2055812" cy="601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6088" y="158750"/>
            <a:ext cx="6016625" cy="601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xmlns="" val="1121708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C21D1-DC2C-415F-8824-575CAB041260}" type="slidenum">
              <a:rPr lang="de-AT" altLang="de-DE"/>
              <a:pPr>
                <a:defRPr/>
              </a:pPr>
              <a:t>‹Nr.›</a:t>
            </a:fld>
            <a:r>
              <a:rPr lang="de-AT" altLang="de-DE"/>
              <a:t>/XY</a:t>
            </a:r>
          </a:p>
        </p:txBody>
      </p:sp>
    </p:spTree>
    <p:extLst>
      <p:ext uri="{BB962C8B-B14F-4D97-AF65-F5344CB8AC3E}">
        <p14:creationId xmlns:p14="http://schemas.microsoft.com/office/powerpoint/2010/main" xmlns="" val="246196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6088" y="1249363"/>
            <a:ext cx="4035425" cy="492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249363"/>
            <a:ext cx="4037012" cy="492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94DAB-ED1D-456C-BA52-23CCDFFE7E06}" type="slidenum">
              <a:rPr lang="de-AT" altLang="de-DE"/>
              <a:pPr>
                <a:defRPr/>
              </a:pPr>
              <a:t>‹Nr.›</a:t>
            </a:fld>
            <a:r>
              <a:rPr lang="de-AT" altLang="de-DE"/>
              <a:t>/XY</a:t>
            </a:r>
          </a:p>
        </p:txBody>
      </p:sp>
    </p:spTree>
    <p:extLst>
      <p:ext uri="{BB962C8B-B14F-4D97-AF65-F5344CB8AC3E}">
        <p14:creationId xmlns:p14="http://schemas.microsoft.com/office/powerpoint/2010/main" xmlns="" val="2133523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1EB57-B1A0-46C3-AF34-F2A98FAE3D5E}" type="slidenum">
              <a:rPr lang="de-AT" altLang="de-DE"/>
              <a:pPr>
                <a:defRPr/>
              </a:pPr>
              <a:t>‹Nr.›</a:t>
            </a:fld>
            <a:r>
              <a:rPr lang="de-AT" altLang="de-DE"/>
              <a:t>/XY</a:t>
            </a:r>
          </a:p>
        </p:txBody>
      </p:sp>
    </p:spTree>
    <p:extLst>
      <p:ext uri="{BB962C8B-B14F-4D97-AF65-F5344CB8AC3E}">
        <p14:creationId xmlns:p14="http://schemas.microsoft.com/office/powerpoint/2010/main" xmlns="" val="4164618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DFE5B-747B-4BA8-A13B-8E2A8CF44AA7}" type="slidenum">
              <a:rPr lang="de-AT" altLang="de-DE"/>
              <a:pPr>
                <a:defRPr/>
              </a:pPr>
              <a:t>‹Nr.›</a:t>
            </a:fld>
            <a:r>
              <a:rPr lang="de-AT" altLang="de-DE"/>
              <a:t>/XY</a:t>
            </a:r>
          </a:p>
        </p:txBody>
      </p:sp>
    </p:spTree>
    <p:extLst>
      <p:ext uri="{BB962C8B-B14F-4D97-AF65-F5344CB8AC3E}">
        <p14:creationId xmlns:p14="http://schemas.microsoft.com/office/powerpoint/2010/main" xmlns="" val="2695899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>
          <a:xfrm>
            <a:off x="8694737" y="6645099"/>
            <a:ext cx="449263" cy="219075"/>
          </a:xfrm>
          <a:ln>
            <a:noFill/>
          </a:ln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EC197-5383-4B48-9CB0-4E6806B8595E}" type="slidenum">
              <a:rPr lang="de-AT" altLang="de-DE" smtClean="0"/>
              <a:pPr>
                <a:defRPr/>
              </a:pPr>
              <a:t>‹Nr.›</a:t>
            </a:fld>
            <a:r>
              <a:rPr lang="de-AT" altLang="de-DE" dirty="0" smtClean="0"/>
              <a:t>/14</a:t>
            </a:r>
            <a:endParaRPr lang="de-AT" altLang="de-DE" dirty="0"/>
          </a:p>
        </p:txBody>
      </p:sp>
    </p:spTree>
    <p:extLst>
      <p:ext uri="{BB962C8B-B14F-4D97-AF65-F5344CB8AC3E}">
        <p14:creationId xmlns:p14="http://schemas.microsoft.com/office/powerpoint/2010/main" xmlns="" val="693422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59D9E-9770-4744-A690-EFD9382EA739}" type="slidenum">
              <a:rPr lang="de-AT" altLang="de-DE"/>
              <a:pPr>
                <a:defRPr/>
              </a:pPr>
              <a:t>‹Nr.›</a:t>
            </a:fld>
            <a:r>
              <a:rPr lang="de-AT" altLang="de-DE"/>
              <a:t>/XY</a:t>
            </a:r>
          </a:p>
        </p:txBody>
      </p:sp>
    </p:spTree>
    <p:extLst>
      <p:ext uri="{BB962C8B-B14F-4D97-AF65-F5344CB8AC3E}">
        <p14:creationId xmlns:p14="http://schemas.microsoft.com/office/powerpoint/2010/main" xmlns="" val="2604887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345AF-EFEF-4EF5-9BA2-089338969C7E}" type="slidenum">
              <a:rPr lang="de-AT" altLang="de-DE"/>
              <a:pPr>
                <a:defRPr/>
              </a:pPr>
              <a:t>‹Nr.›</a:t>
            </a:fld>
            <a:r>
              <a:rPr lang="de-AT" altLang="de-DE"/>
              <a:t>/XY</a:t>
            </a:r>
          </a:p>
        </p:txBody>
      </p:sp>
    </p:spTree>
    <p:extLst>
      <p:ext uri="{BB962C8B-B14F-4D97-AF65-F5344CB8AC3E}">
        <p14:creationId xmlns:p14="http://schemas.microsoft.com/office/powerpoint/2010/main" xmlns="" val="3732693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6088" y="1249363"/>
            <a:ext cx="8224837" cy="492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Format des Gliederungstextes durch Klicken bearbeiten</a:t>
            </a:r>
          </a:p>
          <a:p>
            <a:pPr lvl="1"/>
            <a:r>
              <a:rPr lang="en-GB" altLang="de-DE" smtClean="0"/>
              <a:t>Zweite Gliederungsebene</a:t>
            </a:r>
          </a:p>
          <a:p>
            <a:pPr lvl="2"/>
            <a:r>
              <a:rPr lang="en-GB" altLang="de-DE" smtClean="0"/>
              <a:t>Dritte Gliederungsebene</a:t>
            </a:r>
          </a:p>
          <a:p>
            <a:pPr lvl="3"/>
            <a:r>
              <a:rPr lang="en-GB" altLang="de-DE" smtClean="0"/>
              <a:t>Vierte Gliederungsebene</a:t>
            </a:r>
          </a:p>
          <a:p>
            <a:pPr lvl="4"/>
            <a:r>
              <a:rPr lang="en-GB" altLang="de-DE" smtClean="0"/>
              <a:t>Fünfte Gliederungsebene</a:t>
            </a:r>
          </a:p>
          <a:p>
            <a:pPr lvl="4"/>
            <a:r>
              <a:rPr lang="en-GB" altLang="de-DE" smtClean="0"/>
              <a:t>Sechste Gliederungsebene</a:t>
            </a:r>
          </a:p>
          <a:p>
            <a:pPr lvl="4"/>
            <a:r>
              <a:rPr lang="en-GB" altLang="de-DE" smtClean="0"/>
              <a:t>Siebte Gliederungsebene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46088" y="6699250"/>
            <a:ext cx="6454775" cy="12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8750"/>
            <a:ext cx="6308725" cy="393700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Format des Titeltextes durch Klicken bearbeiten</a:t>
            </a:r>
          </a:p>
        </p:txBody>
      </p:sp>
      <p:pic>
        <p:nvPicPr>
          <p:cNvPr id="1031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69225" y="134938"/>
            <a:ext cx="1260475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echteck 6"/>
          <p:cNvSpPr/>
          <p:nvPr userDrawn="1"/>
        </p:nvSpPr>
        <p:spPr>
          <a:xfrm>
            <a:off x="0" y="6661150"/>
            <a:ext cx="9144000" cy="196850"/>
          </a:xfrm>
          <a:prstGeom prst="rect">
            <a:avLst/>
          </a:prstGeom>
          <a:solidFill>
            <a:srgbClr val="66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651875" y="6661150"/>
            <a:ext cx="449263" cy="219075"/>
          </a:xfrm>
          <a:prstGeom prst="rect">
            <a:avLst/>
          </a:prstGeom>
          <a:noFill/>
          <a:ln w="12600" cap="sq">
            <a:solidFill>
              <a:srgbClr val="66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8000" rIns="0" bIns="1800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8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8EB68E-CBA8-41D8-8A42-4B422AB66D4B}" type="slidenum">
              <a:rPr lang="de-AT" altLang="de-DE"/>
              <a:pPr>
                <a:defRPr/>
              </a:pPr>
              <a:t>‹Nr.›</a:t>
            </a:fld>
            <a:r>
              <a:rPr lang="de-AT" altLang="de-DE" dirty="0"/>
              <a:t>/XY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40" r:id="rId7"/>
    <p:sldLayoutId id="2147483725" r:id="rId8"/>
    <p:sldLayoutId id="2147483726" r:id="rId9"/>
    <p:sldLayoutId id="2147483727" r:id="rId10"/>
    <p:sldLayoutId id="2147483728" r:id="rId11"/>
  </p:sldLayoutIdLst>
  <p:hf hdr="0" ftr="0" dt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Arial Black" pitchFamily="32" charset="0"/>
          <a:cs typeface="Arial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Arial Black" pitchFamily="32" charset="0"/>
          <a:cs typeface="Arial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Arial Black" pitchFamily="32" charset="0"/>
          <a:cs typeface="Arial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Arial Black" pitchFamily="32" charset="0"/>
          <a:cs typeface="Arial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Arial Black" pitchFamily="32" charset="0"/>
          <a:cs typeface="Arial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Arial Black" pitchFamily="32" charset="0"/>
          <a:cs typeface="Arial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Arial Black" pitchFamily="32" charset="0"/>
          <a:cs typeface="Arial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Arial Black" pitchFamily="32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9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2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2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2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2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2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2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2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2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0" y="1041400"/>
            <a:ext cx="9144000" cy="5816600"/>
          </a:xfrm>
          <a:prstGeom prst="rect">
            <a:avLst/>
          </a:prstGeom>
          <a:solidFill>
            <a:srgbClr val="669933"/>
          </a:solidFill>
          <a:ln w="9360" cap="sq">
            <a:solidFill>
              <a:srgbClr val="6699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>
              <a:solidFill>
                <a:srgbClr val="FFFFFF"/>
              </a:solidFill>
            </a:endParaRPr>
          </a:p>
        </p:txBody>
      </p:sp>
      <p:sp>
        <p:nvSpPr>
          <p:cNvPr id="2051" name="Freeform 2"/>
          <p:cNvSpPr>
            <a:spLocks noChangeArrowheads="1"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6 h 1912"/>
              <a:gd name="T4" fmla="*/ 0 w 1588"/>
              <a:gd name="T5" fmla="*/ 2147483646 h 1912"/>
              <a:gd name="T6" fmla="*/ 0 w 1588"/>
              <a:gd name="T7" fmla="*/ 2147483646 h 1912"/>
              <a:gd name="T8" fmla="*/ 0 w 1588"/>
              <a:gd name="T9" fmla="*/ 2147483646 h 1912"/>
              <a:gd name="T10" fmla="*/ 0 w 1588"/>
              <a:gd name="T11" fmla="*/ 2147483646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88"/>
              <a:gd name="T25" fmla="*/ 0 h 1912"/>
              <a:gd name="T26" fmla="*/ 1588 w 1588"/>
              <a:gd name="T27" fmla="*/ 1912 h 19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rgbClr val="FFFFFF"/>
              </a:solidFill>
            </a:endParaRPr>
          </a:p>
        </p:txBody>
      </p:sp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1513" y="101600"/>
            <a:ext cx="1982787" cy="89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3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6088" y="1249363"/>
            <a:ext cx="8224837" cy="492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Format des Gliederungstextes durch Klicken bearbeiten</a:t>
            </a:r>
          </a:p>
          <a:p>
            <a:pPr lvl="1"/>
            <a:r>
              <a:rPr lang="en-GB" altLang="de-DE" smtClean="0"/>
              <a:t>Zweite Gliederungsebene</a:t>
            </a:r>
          </a:p>
          <a:p>
            <a:pPr lvl="2"/>
            <a:r>
              <a:rPr lang="en-GB" altLang="de-DE" smtClean="0"/>
              <a:t>Dritte Gliederungsebene</a:t>
            </a:r>
          </a:p>
          <a:p>
            <a:pPr lvl="3"/>
            <a:r>
              <a:rPr lang="en-GB" altLang="de-DE" smtClean="0"/>
              <a:t>Vierte Gliederungsebene</a:t>
            </a:r>
          </a:p>
          <a:p>
            <a:pPr lvl="4"/>
            <a:r>
              <a:rPr lang="en-GB" altLang="de-DE" smtClean="0"/>
              <a:t>Fünfte Gliederungsebene</a:t>
            </a:r>
          </a:p>
          <a:p>
            <a:pPr lvl="4"/>
            <a:r>
              <a:rPr lang="en-GB" altLang="de-DE" smtClean="0"/>
              <a:t>Sechste Gliederungsebene</a:t>
            </a:r>
          </a:p>
          <a:p>
            <a:pPr lvl="4"/>
            <a:r>
              <a:rPr lang="en-GB" altLang="de-DE" smtClean="0"/>
              <a:t>Siebte Gliederungsebene</a:t>
            </a:r>
          </a:p>
        </p:txBody>
      </p:sp>
      <p:sp>
        <p:nvSpPr>
          <p:cNvPr id="205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8750"/>
            <a:ext cx="6308725" cy="393700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Format des Titeltextes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240240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Arial Black" pitchFamily="32" charset="0"/>
          <a:cs typeface="Arial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Arial Black" pitchFamily="32" charset="0"/>
          <a:cs typeface="Arial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Arial Black" pitchFamily="32" charset="0"/>
          <a:cs typeface="Arial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Arial Black" pitchFamily="32" charset="0"/>
          <a:cs typeface="Arial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Arial Black" pitchFamily="32" charset="0"/>
          <a:cs typeface="Arial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Arial Black" pitchFamily="32" charset="0"/>
          <a:cs typeface="Arial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Arial Black" pitchFamily="32" charset="0"/>
          <a:cs typeface="Arial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Arial Black" pitchFamily="32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9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2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2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2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2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2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2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2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2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0" y="1041400"/>
            <a:ext cx="9144000" cy="5816600"/>
          </a:xfrm>
          <a:prstGeom prst="rect">
            <a:avLst/>
          </a:prstGeom>
          <a:solidFill>
            <a:srgbClr val="669933"/>
          </a:solidFill>
          <a:ln w="9360" cap="sq">
            <a:solidFill>
              <a:srgbClr val="6699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2051" name="Freeform 2"/>
          <p:cNvSpPr>
            <a:spLocks noChangeArrowheads="1"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6 h 1912"/>
              <a:gd name="T4" fmla="*/ 0 w 1588"/>
              <a:gd name="T5" fmla="*/ 2147483646 h 1912"/>
              <a:gd name="T6" fmla="*/ 0 w 1588"/>
              <a:gd name="T7" fmla="*/ 2147483646 h 1912"/>
              <a:gd name="T8" fmla="*/ 0 w 1588"/>
              <a:gd name="T9" fmla="*/ 2147483646 h 1912"/>
              <a:gd name="T10" fmla="*/ 0 w 1588"/>
              <a:gd name="T11" fmla="*/ 2147483646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88"/>
              <a:gd name="T25" fmla="*/ 0 h 1912"/>
              <a:gd name="T26" fmla="*/ 1588 w 1588"/>
              <a:gd name="T27" fmla="*/ 1912 h 19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1513" y="101600"/>
            <a:ext cx="1982787" cy="89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3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6088" y="1249363"/>
            <a:ext cx="8224837" cy="492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Format des Gliederungstextes durch Klicken bearbeiten</a:t>
            </a:r>
          </a:p>
          <a:p>
            <a:pPr lvl="1"/>
            <a:r>
              <a:rPr lang="en-GB" altLang="de-DE" smtClean="0"/>
              <a:t>Zweite Gliederungsebene</a:t>
            </a:r>
          </a:p>
          <a:p>
            <a:pPr lvl="2"/>
            <a:r>
              <a:rPr lang="en-GB" altLang="de-DE" smtClean="0"/>
              <a:t>Dritte Gliederungsebene</a:t>
            </a:r>
          </a:p>
          <a:p>
            <a:pPr lvl="3"/>
            <a:r>
              <a:rPr lang="en-GB" altLang="de-DE" smtClean="0"/>
              <a:t>Vierte Gliederungsebene</a:t>
            </a:r>
          </a:p>
          <a:p>
            <a:pPr lvl="4"/>
            <a:r>
              <a:rPr lang="en-GB" altLang="de-DE" smtClean="0"/>
              <a:t>Fünfte Gliederungsebene</a:t>
            </a:r>
          </a:p>
          <a:p>
            <a:pPr lvl="4"/>
            <a:r>
              <a:rPr lang="en-GB" altLang="de-DE" smtClean="0"/>
              <a:t>Sechste Gliederungsebene</a:t>
            </a:r>
          </a:p>
          <a:p>
            <a:pPr lvl="4"/>
            <a:r>
              <a:rPr lang="en-GB" altLang="de-DE" smtClean="0"/>
              <a:t>Siebte Gliederungsebene</a:t>
            </a:r>
          </a:p>
        </p:txBody>
      </p:sp>
      <p:sp>
        <p:nvSpPr>
          <p:cNvPr id="205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8750"/>
            <a:ext cx="6308725" cy="393700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Format des Titeltextes durch Klicken bearbeiten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hf hdr="0" ftr="0" dt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Arial Black" pitchFamily="32" charset="0"/>
          <a:cs typeface="Arial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Arial Black" pitchFamily="32" charset="0"/>
          <a:cs typeface="Arial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Arial Black" pitchFamily="32" charset="0"/>
          <a:cs typeface="Arial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Arial Black" pitchFamily="32" charset="0"/>
          <a:cs typeface="Arial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Arial Black" pitchFamily="32" charset="0"/>
          <a:cs typeface="Arial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Arial Black" pitchFamily="32" charset="0"/>
          <a:cs typeface="Arial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Arial Black" pitchFamily="32" charset="0"/>
          <a:cs typeface="Arial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Arial Black" pitchFamily="32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9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2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2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2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2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2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2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2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2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wmf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684213" y="2573139"/>
            <a:ext cx="77724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 anchorCtr="1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000" dirty="0">
                <a:solidFill>
                  <a:srgbClr val="FFFFFF"/>
                </a:solidFill>
                <a:latin typeface="Arial Black" panose="020B0A04020102020204" pitchFamily="34" charset="0"/>
              </a:rPr>
              <a:t>WegenerNet Klimastationsnetze Feldbachregion und Johnsbachtal: Überblick, Datenportal und Beispiele</a:t>
            </a:r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684213" y="4077072"/>
            <a:ext cx="7773987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ts val="600"/>
              </a:spcBef>
              <a:buClrTx/>
              <a:buFontTx/>
              <a:buNone/>
            </a:pPr>
            <a:r>
              <a:rPr lang="de-DE" altLang="de-DE" sz="1600" b="1" dirty="0" smtClean="0">
                <a:solidFill>
                  <a:srgbClr val="FFFFFF"/>
                </a:solidFill>
              </a:rPr>
              <a:t>Jürgen </a:t>
            </a:r>
            <a:r>
              <a:rPr lang="de-DE" altLang="de-DE" sz="1600" b="1" dirty="0">
                <a:solidFill>
                  <a:srgbClr val="FFFFFF"/>
                </a:solidFill>
              </a:rPr>
              <a:t>Fuchsberger und WegenerNet Development &amp; </a:t>
            </a:r>
            <a:r>
              <a:rPr lang="de-DE" altLang="de-DE" sz="1600" b="1" dirty="0" err="1">
                <a:solidFill>
                  <a:srgbClr val="FFFFFF"/>
                </a:solidFill>
              </a:rPr>
              <a:t>Operations</a:t>
            </a:r>
            <a:r>
              <a:rPr lang="de-DE" altLang="de-DE" sz="1600" b="1" dirty="0">
                <a:solidFill>
                  <a:srgbClr val="FFFFFF"/>
                </a:solidFill>
              </a:rPr>
              <a:t> Team</a:t>
            </a:r>
            <a:br>
              <a:rPr lang="de-DE" altLang="de-DE" sz="1600" b="1" dirty="0">
                <a:solidFill>
                  <a:srgbClr val="FFFFFF"/>
                </a:solidFill>
              </a:rPr>
            </a:br>
            <a:r>
              <a:rPr lang="de-DE" altLang="de-DE" sz="1600" b="1" dirty="0">
                <a:solidFill>
                  <a:srgbClr val="FFFFFF"/>
                </a:solidFill>
              </a:rPr>
              <a:t>(J. Fuchsberger, C. Bichler, T. </a:t>
            </a:r>
            <a:r>
              <a:rPr lang="de-DE" altLang="de-DE" sz="1600" b="1" dirty="0" err="1">
                <a:solidFill>
                  <a:srgbClr val="FFFFFF"/>
                </a:solidFill>
              </a:rPr>
              <a:t>Kabas</a:t>
            </a:r>
            <a:r>
              <a:rPr lang="de-DE" altLang="de-DE" sz="1600" b="1" dirty="0">
                <a:solidFill>
                  <a:srgbClr val="FFFFFF"/>
                </a:solidFill>
              </a:rPr>
              <a:t>, A. &amp; A. Neuwirth, G. Kirchengast;</a:t>
            </a:r>
            <a:br>
              <a:rPr lang="de-DE" altLang="de-DE" sz="1600" b="1" dirty="0">
                <a:solidFill>
                  <a:srgbClr val="FFFFFF"/>
                </a:solidFill>
              </a:rPr>
            </a:br>
            <a:r>
              <a:rPr lang="de-DE" altLang="de-DE" sz="1600" b="1" dirty="0">
                <a:solidFill>
                  <a:srgbClr val="FFFFFF"/>
                </a:solidFill>
              </a:rPr>
              <a:t>A. Leuprecht, G. Lenz, </a:t>
            </a:r>
            <a:r>
              <a:rPr lang="de-DE" altLang="de-DE" sz="1600" b="1" dirty="0" smtClean="0">
                <a:solidFill>
                  <a:srgbClr val="FFFFFF"/>
                </a:solidFill>
              </a:rPr>
              <a:t>und Datenportal Entwicklungs-Partner)  </a:t>
            </a:r>
            <a:r>
              <a:rPr lang="de-DE" altLang="de-DE" sz="1600" b="1" dirty="0">
                <a:solidFill>
                  <a:srgbClr val="FFFFFF"/>
                </a:solidFill>
              </a:rPr>
              <a:t/>
            </a:r>
            <a:br>
              <a:rPr lang="de-DE" altLang="de-DE" sz="1600" b="1" dirty="0">
                <a:solidFill>
                  <a:srgbClr val="FFFFFF"/>
                </a:solidFill>
              </a:rPr>
            </a:br>
            <a:endParaRPr lang="de-DE" altLang="de-DE" sz="1600" b="1" dirty="0">
              <a:solidFill>
                <a:srgbClr val="FFFFFF"/>
              </a:solidFill>
            </a:endParaRPr>
          </a:p>
          <a:p>
            <a:pPr algn="ctr" eaLnBrk="1" hangingPunct="1">
              <a:spcBef>
                <a:spcPts val="525"/>
              </a:spcBef>
              <a:buClrTx/>
              <a:buFontTx/>
              <a:buNone/>
            </a:pPr>
            <a:r>
              <a:rPr lang="de-DE" altLang="de-DE" sz="1400" b="1" dirty="0">
                <a:solidFill>
                  <a:srgbClr val="FFFFFF"/>
                </a:solidFill>
              </a:rPr>
              <a:t>Wegener Center für Klima und Globalen Wandel </a:t>
            </a:r>
          </a:p>
          <a:p>
            <a:pPr algn="ctr" eaLnBrk="1" hangingPunct="1">
              <a:spcBef>
                <a:spcPts val="525"/>
              </a:spcBef>
              <a:buClrTx/>
              <a:buFontTx/>
              <a:buNone/>
            </a:pPr>
            <a:r>
              <a:rPr lang="de-DE" altLang="de-DE" sz="1400" b="1" dirty="0">
                <a:solidFill>
                  <a:srgbClr val="FFFFFF"/>
                </a:solidFill>
              </a:rPr>
              <a:t>Universität Graz (www.wegcenter.at)</a:t>
            </a:r>
          </a:p>
          <a:p>
            <a:pPr algn="ctr" eaLnBrk="1" hangingPunct="1">
              <a:lnSpc>
                <a:spcPct val="80000"/>
              </a:lnSpc>
              <a:spcBef>
                <a:spcPts val="375"/>
              </a:spcBef>
              <a:buClrTx/>
              <a:buFontTx/>
              <a:buNone/>
            </a:pPr>
            <a:endParaRPr lang="de-DE" altLang="de-DE" sz="1000" b="1" dirty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ts val="375"/>
              </a:spcBef>
              <a:buClrTx/>
              <a:buFontTx/>
              <a:buNone/>
            </a:pPr>
            <a:r>
              <a:rPr lang="de-DE" altLang="de-DE" sz="1000" b="1" dirty="0">
                <a:solidFill>
                  <a:srgbClr val="FFFFFF"/>
                </a:solidFill>
              </a:rPr>
              <a:t>Vortrag </a:t>
            </a:r>
            <a:r>
              <a:rPr lang="de-DE" altLang="de-DE" sz="1000" b="1" dirty="0" smtClean="0">
                <a:solidFill>
                  <a:srgbClr val="FFFFFF"/>
                </a:solidFill>
              </a:rPr>
              <a:t>bei der WegenerNet 10-Jahres-Feier, 12.</a:t>
            </a:r>
            <a:r>
              <a:rPr lang="en-US" altLang="de-DE" sz="1000" b="1" dirty="0">
                <a:solidFill>
                  <a:srgbClr val="FFFFFF"/>
                </a:solidFill>
              </a:rPr>
              <a:t> </a:t>
            </a:r>
            <a:r>
              <a:rPr lang="en-US" altLang="de-DE" sz="1000" b="1" dirty="0" smtClean="0">
                <a:solidFill>
                  <a:srgbClr val="FFFFFF"/>
                </a:solidFill>
              </a:rPr>
              <a:t>Mai </a:t>
            </a:r>
            <a:r>
              <a:rPr lang="en-US" altLang="de-DE" sz="1000" b="1" dirty="0">
                <a:solidFill>
                  <a:srgbClr val="FFFFFF"/>
                </a:solidFill>
              </a:rPr>
              <a:t>2017</a:t>
            </a: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3231" y="211733"/>
            <a:ext cx="3155950" cy="25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8146" y="836613"/>
            <a:ext cx="3091940" cy="234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988" y="692150"/>
            <a:ext cx="8882062" cy="592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5" name="Text Box 2"/>
          <p:cNvSpPr txBox="1">
            <a:spLocks noChangeArrowheads="1"/>
          </p:cNvSpPr>
          <p:nvPr/>
        </p:nvSpPr>
        <p:spPr bwMode="auto">
          <a:xfrm>
            <a:off x="457200" y="158750"/>
            <a:ext cx="6562725" cy="396875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000">
                <a:latin typeface="Arial Black" panose="020B0A04020102020204" pitchFamily="34" charset="0"/>
              </a:rPr>
              <a:t>WegenerNet Niederschlagsdaten: Animation</a:t>
            </a:r>
          </a:p>
        </p:txBody>
      </p:sp>
      <p:sp>
        <p:nvSpPr>
          <p:cNvPr id="44036" name="Text Box 3"/>
          <p:cNvSpPr txBox="1">
            <a:spLocks noChangeArrowheads="1"/>
          </p:cNvSpPr>
          <p:nvPr/>
        </p:nvSpPr>
        <p:spPr bwMode="auto">
          <a:xfrm>
            <a:off x="446088" y="6699250"/>
            <a:ext cx="6454775" cy="12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87488"/>
            <a:ext cx="4537075" cy="309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8" name="Rectangle 5"/>
          <p:cNvSpPr>
            <a:spLocks noChangeArrowheads="1"/>
          </p:cNvSpPr>
          <p:nvPr/>
        </p:nvSpPr>
        <p:spPr bwMode="auto">
          <a:xfrm>
            <a:off x="827088" y="5589588"/>
            <a:ext cx="5257800" cy="6477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385763" y="5729288"/>
            <a:ext cx="7132637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de-DE" altLang="de-DE" dirty="0" smtClean="0">
                <a:solidFill>
                  <a:srgbClr val="000000"/>
                </a:solidFill>
                <a:latin typeface="+mn-lt"/>
              </a:rPr>
              <a:t>5-min Niederschlagsdaten vom 23.5.2007 12:00 bis 19:00 Lokalzeit </a:t>
            </a:r>
          </a:p>
          <a:p>
            <a:pPr eaLnBrk="1" hangingPunct="1">
              <a:buSzPct val="100000"/>
              <a:defRPr/>
            </a:pPr>
            <a:r>
              <a:rPr lang="de-DE" altLang="de-DE" dirty="0" smtClean="0">
                <a:solidFill>
                  <a:srgbClr val="000000"/>
                </a:solidFill>
                <a:latin typeface="+mn-lt"/>
              </a:rPr>
              <a:t>Maximale Niederschlagsrate: ~9 mm/5 min (108 mm/h)</a:t>
            </a:r>
          </a:p>
        </p:txBody>
      </p:sp>
      <p:sp>
        <p:nvSpPr>
          <p:cNvPr id="4404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7590DF2-9598-4710-AA50-350722E5918B}" type="slidenum">
              <a:rPr lang="de-AT" altLang="de-DE" sz="800" smtClean="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r>
              <a:rPr lang="de-AT" altLang="de-DE" sz="800" dirty="0" smtClean="0"/>
              <a:t>/14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513" y="692150"/>
            <a:ext cx="8872537" cy="592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457200" y="158750"/>
            <a:ext cx="7138988" cy="396875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000">
                <a:latin typeface="Arial Black" panose="020B0A04020102020204" pitchFamily="34" charset="0"/>
              </a:rPr>
              <a:t>WegenerNet Niederschlags-Gitterdaten Aug. 2011</a:t>
            </a:r>
          </a:p>
        </p:txBody>
      </p:sp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446088" y="6699250"/>
            <a:ext cx="6454775" cy="12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46085" name="Rectangle 4"/>
          <p:cNvSpPr>
            <a:spLocks noChangeArrowheads="1"/>
          </p:cNvSpPr>
          <p:nvPr/>
        </p:nvSpPr>
        <p:spPr bwMode="auto">
          <a:xfrm>
            <a:off x="163513" y="-144463"/>
            <a:ext cx="304800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46086" name="Rectangle 5"/>
          <p:cNvSpPr>
            <a:spLocks noChangeArrowheads="1"/>
          </p:cNvSpPr>
          <p:nvPr/>
        </p:nvSpPr>
        <p:spPr bwMode="auto">
          <a:xfrm>
            <a:off x="315913" y="7938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46087" name="Rectangle 6"/>
          <p:cNvSpPr>
            <a:spLocks noChangeArrowheads="1"/>
          </p:cNvSpPr>
          <p:nvPr/>
        </p:nvSpPr>
        <p:spPr bwMode="auto">
          <a:xfrm>
            <a:off x="468313" y="160338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46088" name="Rectangle 7"/>
          <p:cNvSpPr>
            <a:spLocks noChangeArrowheads="1"/>
          </p:cNvSpPr>
          <p:nvPr/>
        </p:nvSpPr>
        <p:spPr bwMode="auto">
          <a:xfrm>
            <a:off x="971550" y="5805488"/>
            <a:ext cx="5256213" cy="50323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685800" y="5876925"/>
            <a:ext cx="454977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de-DE" altLang="de-DE" dirty="0" smtClean="0">
                <a:solidFill>
                  <a:srgbClr val="000000"/>
                </a:solidFill>
                <a:latin typeface="+mn-lt"/>
              </a:rPr>
              <a:t>Tagesniederschlagssumme vom 19.8.2011</a:t>
            </a:r>
          </a:p>
        </p:txBody>
      </p:sp>
      <p:sp>
        <p:nvSpPr>
          <p:cNvPr id="4609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A5DCA71-8DB6-4585-B62B-361A9B688F89}" type="slidenum">
              <a:rPr lang="de-AT" altLang="de-DE" sz="800" smtClean="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r>
              <a:rPr lang="de-AT" altLang="de-DE" sz="800" dirty="0" smtClean="0"/>
              <a:t>/14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513" y="661988"/>
            <a:ext cx="8863012" cy="593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31" name="Text Box 2"/>
          <p:cNvSpPr txBox="1">
            <a:spLocks noChangeArrowheads="1"/>
          </p:cNvSpPr>
          <p:nvPr/>
        </p:nvSpPr>
        <p:spPr bwMode="auto">
          <a:xfrm>
            <a:off x="457200" y="158750"/>
            <a:ext cx="7283450" cy="396875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000">
                <a:latin typeface="Arial Black" panose="020B0A04020102020204" pitchFamily="34" charset="0"/>
              </a:rPr>
              <a:t>WegenerNet Niederschlags-Gitterdaten Aug. 2011</a:t>
            </a:r>
          </a:p>
        </p:txBody>
      </p:sp>
      <p:sp>
        <p:nvSpPr>
          <p:cNvPr id="48132" name="Text Box 3"/>
          <p:cNvSpPr txBox="1">
            <a:spLocks noChangeArrowheads="1"/>
          </p:cNvSpPr>
          <p:nvPr/>
        </p:nvSpPr>
        <p:spPr bwMode="auto">
          <a:xfrm>
            <a:off x="446088" y="6699250"/>
            <a:ext cx="6454775" cy="12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48133" name="Rectangle 4"/>
          <p:cNvSpPr>
            <a:spLocks noChangeArrowheads="1"/>
          </p:cNvSpPr>
          <p:nvPr/>
        </p:nvSpPr>
        <p:spPr bwMode="auto">
          <a:xfrm>
            <a:off x="163513" y="-144463"/>
            <a:ext cx="304800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48134" name="Rectangle 5"/>
          <p:cNvSpPr>
            <a:spLocks noChangeArrowheads="1"/>
          </p:cNvSpPr>
          <p:nvPr/>
        </p:nvSpPr>
        <p:spPr bwMode="auto">
          <a:xfrm>
            <a:off x="315913" y="7938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48135" name="Rectangle 6"/>
          <p:cNvSpPr>
            <a:spLocks noChangeArrowheads="1"/>
          </p:cNvSpPr>
          <p:nvPr/>
        </p:nvSpPr>
        <p:spPr bwMode="auto">
          <a:xfrm>
            <a:off x="468313" y="160338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48136" name="Rectangle 7"/>
          <p:cNvSpPr>
            <a:spLocks noChangeArrowheads="1"/>
          </p:cNvSpPr>
          <p:nvPr/>
        </p:nvSpPr>
        <p:spPr bwMode="auto">
          <a:xfrm>
            <a:off x="827088" y="5805488"/>
            <a:ext cx="5257800" cy="576262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503238" y="5876925"/>
            <a:ext cx="741045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de-DE" altLang="de-DE" dirty="0" smtClean="0">
                <a:solidFill>
                  <a:srgbClr val="000000"/>
                </a:solidFill>
                <a:latin typeface="+mn-lt"/>
              </a:rPr>
              <a:t>Stundenniederschlagssumme vom 19.8.2011 15:00 bis 16:00 Lokalzeit</a:t>
            </a:r>
          </a:p>
        </p:txBody>
      </p:sp>
      <p:sp>
        <p:nvSpPr>
          <p:cNvPr id="4813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7D1B4ED-F9FE-4193-8FF5-C0339FB7E717}" type="slidenum">
              <a:rPr lang="de-AT" altLang="de-DE" sz="800" smtClean="0"/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r>
              <a:rPr lang="de-AT" altLang="de-DE" sz="800" dirty="0" smtClean="0"/>
              <a:t>/14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988" y="692150"/>
            <a:ext cx="8882062" cy="592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0179" name="Text Box 2"/>
          <p:cNvSpPr txBox="1">
            <a:spLocks noChangeArrowheads="1"/>
          </p:cNvSpPr>
          <p:nvPr/>
        </p:nvSpPr>
        <p:spPr bwMode="auto">
          <a:xfrm>
            <a:off x="457200" y="158750"/>
            <a:ext cx="6778625" cy="396875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000">
                <a:latin typeface="Arial Black" panose="020B0A04020102020204" pitchFamily="34" charset="0"/>
              </a:rPr>
              <a:t>WegenerNet Niederschlagsdaten: Animation 2</a:t>
            </a:r>
          </a:p>
        </p:txBody>
      </p:sp>
      <p:sp>
        <p:nvSpPr>
          <p:cNvPr id="50180" name="Text Box 3"/>
          <p:cNvSpPr txBox="1">
            <a:spLocks noChangeArrowheads="1"/>
          </p:cNvSpPr>
          <p:nvPr/>
        </p:nvSpPr>
        <p:spPr bwMode="auto">
          <a:xfrm>
            <a:off x="446088" y="6699250"/>
            <a:ext cx="6454775" cy="12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50181" name="Rectangle 4"/>
          <p:cNvSpPr>
            <a:spLocks noChangeArrowheads="1"/>
          </p:cNvSpPr>
          <p:nvPr/>
        </p:nvSpPr>
        <p:spPr bwMode="auto">
          <a:xfrm>
            <a:off x="827088" y="5589588"/>
            <a:ext cx="5257800" cy="6477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387350" y="5729288"/>
            <a:ext cx="7051675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de-DE" altLang="de-DE" dirty="0" smtClean="0">
                <a:solidFill>
                  <a:srgbClr val="000000"/>
                </a:solidFill>
                <a:latin typeface="+mn-lt"/>
              </a:rPr>
              <a:t>5-min Niederschlagsdaten vom 19.8.2011 15:25 bis 16:40 Lokalzeit</a:t>
            </a:r>
          </a:p>
          <a:p>
            <a:pPr eaLnBrk="1" hangingPunct="1">
              <a:buSzPct val="100000"/>
              <a:defRPr/>
            </a:pPr>
            <a:r>
              <a:rPr lang="de-DE" altLang="de-DE" dirty="0" smtClean="0">
                <a:solidFill>
                  <a:srgbClr val="000000"/>
                </a:solidFill>
                <a:latin typeface="+mn-lt"/>
              </a:rPr>
              <a:t>Maximale Niederschlagsrate: ~15 mm/ 5 min (~180 mm/h) </a:t>
            </a:r>
          </a:p>
        </p:txBody>
      </p:sp>
      <p:pic>
        <p:nvPicPr>
          <p:cNvPr id="50183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7763" y="1443038"/>
            <a:ext cx="4616450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0184" name="Slide Number Placeholder 3"/>
          <p:cNvSpPr>
            <a:spLocks noGrp="1"/>
          </p:cNvSpPr>
          <p:nvPr>
            <p:ph type="sldNum" idx="10"/>
          </p:nvPr>
        </p:nvSpPr>
        <p:spPr>
          <a:noFill/>
        </p:spPr>
        <p:txBody>
          <a:bodyPr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107F2C9-46D1-437E-9DF2-D0E734FD3E78}" type="slidenum">
              <a:rPr lang="de-AT" altLang="de-DE" sz="800" smtClean="0"/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r>
              <a:rPr lang="de-AT" altLang="de-DE" sz="800" dirty="0" smtClean="0"/>
              <a:t>/14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446088" y="874713"/>
            <a:ext cx="8228012" cy="493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9725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de-DE" altLang="de-DE"/>
              <a:t>Homepage:  </a:t>
            </a:r>
            <a:r>
              <a:rPr lang="de-DE" altLang="de-DE">
                <a:solidFill>
                  <a:srgbClr val="0070C0"/>
                </a:solidFill>
              </a:rPr>
              <a:t>www.wegcenter.at/wegenernet</a:t>
            </a:r>
          </a:p>
          <a:p>
            <a:pPr eaLnBrk="1" hangingPunct="1">
              <a:buClrTx/>
              <a:buFontTx/>
              <a:buNone/>
            </a:pPr>
            <a:r>
              <a:rPr lang="de-DE" altLang="de-DE"/>
              <a:t>Datenportal: </a:t>
            </a:r>
            <a:r>
              <a:rPr lang="de-DE" altLang="de-DE">
                <a:solidFill>
                  <a:srgbClr val="0070C0"/>
                </a:solidFill>
              </a:rPr>
              <a:t>www.wegenernet.org</a:t>
            </a:r>
            <a:r>
              <a:rPr lang="de-DE" altLang="de-DE"/>
              <a:t> </a:t>
            </a:r>
          </a:p>
          <a:p>
            <a:pPr eaLnBrk="1" hangingPunct="1">
              <a:buClrTx/>
              <a:buFontTx/>
              <a:buNone/>
            </a:pPr>
            <a:r>
              <a:rPr lang="de-DE" altLang="de-DE"/>
              <a:t>Einführender Fachartikel: </a:t>
            </a:r>
            <a:r>
              <a:rPr lang="de-AT" altLang="de-DE" sz="2500">
                <a:latin typeface="Calibri" panose="020F0502020204030204" pitchFamily="34" charset="0"/>
              </a:rPr>
              <a:t>Kirchengast et al. (2014), WegenerNet: a pioneering high-resolution network for monitoring weather and climate, </a:t>
            </a:r>
            <a:r>
              <a:rPr lang="de-AT" altLang="de-DE" sz="2500" i="1">
                <a:latin typeface="Calibri" panose="020F0502020204030204" pitchFamily="34" charset="0"/>
              </a:rPr>
              <a:t>BAMS</a:t>
            </a:r>
            <a:r>
              <a:rPr lang="de-AT" altLang="de-DE" sz="2500">
                <a:latin typeface="Calibri" panose="020F0502020204030204" pitchFamily="34" charset="0"/>
              </a:rPr>
              <a:t> 95, 227-242.</a:t>
            </a:r>
          </a:p>
          <a:p>
            <a:pPr eaLnBrk="1" hangingPunct="1">
              <a:buClrTx/>
              <a:buFontTx/>
              <a:buNone/>
            </a:pPr>
            <a:r>
              <a:rPr lang="de-DE" altLang="de-DE"/>
              <a:t>Überblick Fachartikel und Publikationen: www.wegcenter.at/wegenernet </a:t>
            </a:r>
            <a:r>
              <a:rPr lang="de-DE" altLang="de-DE" i="1"/>
              <a:t>-&gt; Publikationen</a:t>
            </a:r>
          </a:p>
          <a:p>
            <a:pPr eaLnBrk="1" hangingPunct="1">
              <a:buClrTx/>
              <a:buFontTx/>
              <a:buNone/>
            </a:pPr>
            <a:endParaRPr lang="de-DE" altLang="de-DE">
              <a:latin typeface="Calibri" panose="020F0502020204030204" pitchFamily="34" charset="0"/>
            </a:endParaRPr>
          </a:p>
          <a:p>
            <a:pPr eaLnBrk="1" hangingPunct="1">
              <a:buClrTx/>
              <a:buFontTx/>
              <a:buNone/>
            </a:pPr>
            <a:r>
              <a:rPr lang="de-DE" altLang="de-DE"/>
              <a:t>Vielen Dank für Ihr Interesse!</a:t>
            </a:r>
          </a:p>
          <a:p>
            <a:pPr eaLnBrk="1" hangingPunct="1">
              <a:buClrTx/>
              <a:buFontTx/>
              <a:buNone/>
            </a:pPr>
            <a:endParaRPr lang="de-DE" altLang="de-DE"/>
          </a:p>
          <a:p>
            <a:pPr eaLnBrk="1" hangingPunct="1">
              <a:buClrTx/>
              <a:buFontTx/>
              <a:buNone/>
            </a:pPr>
            <a:endParaRPr lang="de-DE" altLang="de-DE"/>
          </a:p>
        </p:txBody>
      </p:sp>
      <p:sp>
        <p:nvSpPr>
          <p:cNvPr id="52227" name="Text Box 1"/>
          <p:cNvSpPr txBox="1">
            <a:spLocks noChangeArrowheads="1"/>
          </p:cNvSpPr>
          <p:nvPr/>
        </p:nvSpPr>
        <p:spPr bwMode="auto">
          <a:xfrm>
            <a:off x="457200" y="158750"/>
            <a:ext cx="6311900" cy="396875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000">
                <a:latin typeface="Arial Black" panose="020B0A04020102020204" pitchFamily="34" charset="0"/>
              </a:rPr>
              <a:t>Weitere Informationen</a:t>
            </a:r>
          </a:p>
        </p:txBody>
      </p:sp>
      <p:sp>
        <p:nvSpPr>
          <p:cNvPr id="52228" name="Text Box 3"/>
          <p:cNvSpPr txBox="1">
            <a:spLocks noChangeArrowheads="1"/>
          </p:cNvSpPr>
          <p:nvPr/>
        </p:nvSpPr>
        <p:spPr bwMode="auto">
          <a:xfrm>
            <a:off x="446088" y="6737350"/>
            <a:ext cx="6454775" cy="12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5222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B5B8C8B-706D-4F94-B63F-6BC47FDC9329}" type="slidenum">
              <a:rPr lang="de-AT" altLang="de-DE" sz="800" smtClean="0"/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r>
              <a:rPr lang="de-AT" altLang="de-DE" sz="800" dirty="0" smtClean="0"/>
              <a:t>/14</a:t>
            </a:r>
          </a:p>
        </p:txBody>
      </p:sp>
      <p:pic>
        <p:nvPicPr>
          <p:cNvPr id="52230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1675" y="4479925"/>
            <a:ext cx="2508250" cy="191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3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957763"/>
            <a:ext cx="1958975" cy="156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52232" name="Group 2"/>
          <p:cNvGrpSpPr>
            <a:grpSpLocks/>
          </p:cNvGrpSpPr>
          <p:nvPr/>
        </p:nvGrpSpPr>
        <p:grpSpPr bwMode="auto">
          <a:xfrm>
            <a:off x="7129463" y="3914775"/>
            <a:ext cx="1763712" cy="954088"/>
            <a:chOff x="7128767" y="3915073"/>
            <a:chExt cx="1763713" cy="954087"/>
          </a:xfrm>
        </p:grpSpPr>
        <p:pic>
          <p:nvPicPr>
            <p:cNvPr id="52233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8767" y="3915073"/>
              <a:ext cx="1763713" cy="954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2234" name="Rectangle 6"/>
            <p:cNvSpPr>
              <a:spLocks noChangeAspect="1" noChangeArrowheads="1"/>
            </p:cNvSpPr>
            <p:nvPr/>
          </p:nvSpPr>
          <p:spPr bwMode="auto">
            <a:xfrm>
              <a:off x="8244786" y="4402441"/>
              <a:ext cx="49291" cy="31766"/>
            </a:xfrm>
            <a:prstGeom prst="rect">
              <a:avLst/>
            </a:prstGeom>
            <a:noFill/>
            <a:ln w="12600" cap="sq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AT" altLang="de-DE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457200" y="158750"/>
            <a:ext cx="6994525" cy="396875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000">
                <a:latin typeface="Arial Black" panose="020B0A04020102020204" pitchFamily="34" charset="0"/>
              </a:rPr>
              <a:t>WegenerNet Datenportal - Stationsauswahl</a:t>
            </a:r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446088" y="6699250"/>
            <a:ext cx="6454775" cy="12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23556" name="Rectangle 3"/>
          <p:cNvSpPr>
            <a:spLocks noChangeArrowheads="1"/>
          </p:cNvSpPr>
          <p:nvPr/>
        </p:nvSpPr>
        <p:spPr bwMode="auto">
          <a:xfrm>
            <a:off x="163513" y="-144463"/>
            <a:ext cx="304800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23557" name="Rectangle 4"/>
          <p:cNvSpPr>
            <a:spLocks noChangeArrowheads="1"/>
          </p:cNvSpPr>
          <p:nvPr/>
        </p:nvSpPr>
        <p:spPr bwMode="auto">
          <a:xfrm>
            <a:off x="315913" y="7938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23558" name="Rectangle 5"/>
          <p:cNvSpPr>
            <a:spLocks noChangeArrowheads="1"/>
          </p:cNvSpPr>
          <p:nvPr/>
        </p:nvSpPr>
        <p:spPr bwMode="auto">
          <a:xfrm>
            <a:off x="468313" y="160338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pic>
        <p:nvPicPr>
          <p:cNvPr id="2355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" y="1268413"/>
            <a:ext cx="3494088" cy="271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60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274763"/>
            <a:ext cx="3527425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61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238" y="4797425"/>
            <a:ext cx="2924175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62" name="Text Box 9"/>
          <p:cNvSpPr txBox="1">
            <a:spLocks noChangeArrowheads="1"/>
          </p:cNvSpPr>
          <p:nvPr/>
        </p:nvSpPr>
        <p:spPr bwMode="auto">
          <a:xfrm>
            <a:off x="771525" y="795338"/>
            <a:ext cx="197643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800"/>
              <a:t>Auswahl per Klick</a:t>
            </a:r>
          </a:p>
        </p:txBody>
      </p:sp>
      <p:sp>
        <p:nvSpPr>
          <p:cNvPr id="23563" name="Text Box 10"/>
          <p:cNvSpPr txBox="1">
            <a:spLocks noChangeArrowheads="1"/>
          </p:cNvSpPr>
          <p:nvPr/>
        </p:nvSpPr>
        <p:spPr bwMode="auto">
          <a:xfrm>
            <a:off x="4740275" y="801688"/>
            <a:ext cx="32004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800"/>
              <a:t>Auswahl per Auswahlrechteck</a:t>
            </a:r>
          </a:p>
        </p:txBody>
      </p:sp>
      <p:sp>
        <p:nvSpPr>
          <p:cNvPr id="23564" name="Text Box 11"/>
          <p:cNvSpPr txBox="1">
            <a:spLocks noChangeArrowheads="1"/>
          </p:cNvSpPr>
          <p:nvPr/>
        </p:nvSpPr>
        <p:spPr bwMode="auto">
          <a:xfrm>
            <a:off x="628650" y="4283075"/>
            <a:ext cx="28638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800"/>
              <a:t>Auswahl per Nummernfeld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457200" y="158750"/>
            <a:ext cx="6994525" cy="396875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000">
                <a:latin typeface="Arial Black" panose="020B0A04020102020204" pitchFamily="34" charset="0"/>
              </a:rPr>
              <a:t>WegenerNet Datenportal - Stationsdetails</a:t>
            </a:r>
          </a:p>
        </p:txBody>
      </p:sp>
      <p:sp>
        <p:nvSpPr>
          <p:cNvPr id="25603" name="Text Box 2"/>
          <p:cNvSpPr txBox="1">
            <a:spLocks noChangeArrowheads="1"/>
          </p:cNvSpPr>
          <p:nvPr/>
        </p:nvSpPr>
        <p:spPr bwMode="auto">
          <a:xfrm>
            <a:off x="446088" y="6699250"/>
            <a:ext cx="6454775" cy="12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25604" name="Rectangle 3"/>
          <p:cNvSpPr>
            <a:spLocks noChangeArrowheads="1"/>
          </p:cNvSpPr>
          <p:nvPr/>
        </p:nvSpPr>
        <p:spPr bwMode="auto">
          <a:xfrm>
            <a:off x="163513" y="-144463"/>
            <a:ext cx="304800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25605" name="Rectangle 4"/>
          <p:cNvSpPr>
            <a:spLocks noChangeArrowheads="1"/>
          </p:cNvSpPr>
          <p:nvPr/>
        </p:nvSpPr>
        <p:spPr bwMode="auto">
          <a:xfrm>
            <a:off x="315913" y="7938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25606" name="Rectangle 5"/>
          <p:cNvSpPr>
            <a:spLocks noChangeArrowheads="1"/>
          </p:cNvSpPr>
          <p:nvPr/>
        </p:nvSpPr>
        <p:spPr bwMode="auto">
          <a:xfrm>
            <a:off x="468313" y="160338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513" y="908050"/>
            <a:ext cx="8905875" cy="50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"/>
          <p:cNvSpPr txBox="1">
            <a:spLocks noChangeArrowheads="1"/>
          </p:cNvSpPr>
          <p:nvPr/>
        </p:nvSpPr>
        <p:spPr bwMode="auto">
          <a:xfrm>
            <a:off x="457200" y="158750"/>
            <a:ext cx="6994525" cy="396875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000">
                <a:latin typeface="Arial Black" panose="020B0A04020102020204" pitchFamily="34" charset="0"/>
              </a:rPr>
              <a:t>WegenerNet Datenportal - Stationslage</a:t>
            </a:r>
          </a:p>
        </p:txBody>
      </p:sp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446088" y="6699250"/>
            <a:ext cx="6454775" cy="12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27652" name="Rectangle 3"/>
          <p:cNvSpPr>
            <a:spLocks noChangeArrowheads="1"/>
          </p:cNvSpPr>
          <p:nvPr/>
        </p:nvSpPr>
        <p:spPr bwMode="auto">
          <a:xfrm>
            <a:off x="163513" y="-144463"/>
            <a:ext cx="304800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315913" y="7938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27654" name="Rectangle 5"/>
          <p:cNvSpPr>
            <a:spLocks noChangeArrowheads="1"/>
          </p:cNvSpPr>
          <p:nvPr/>
        </p:nvSpPr>
        <p:spPr bwMode="auto">
          <a:xfrm>
            <a:off x="468313" y="160338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pic>
        <p:nvPicPr>
          <p:cNvPr id="2765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050" y="908050"/>
            <a:ext cx="8905875" cy="50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457200" y="158750"/>
            <a:ext cx="6994525" cy="396875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000">
                <a:latin typeface="Arial Black" panose="020B0A04020102020204" pitchFamily="34" charset="0"/>
              </a:rPr>
              <a:t>WegenerNet Datenportal - Stationslage</a:t>
            </a:r>
          </a:p>
        </p:txBody>
      </p:sp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446088" y="6699250"/>
            <a:ext cx="6454775" cy="12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29700" name="Rectangle 3"/>
          <p:cNvSpPr>
            <a:spLocks noChangeArrowheads="1"/>
          </p:cNvSpPr>
          <p:nvPr/>
        </p:nvSpPr>
        <p:spPr bwMode="auto">
          <a:xfrm>
            <a:off x="163513" y="-144463"/>
            <a:ext cx="304800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29701" name="Rectangle 4"/>
          <p:cNvSpPr>
            <a:spLocks noChangeArrowheads="1"/>
          </p:cNvSpPr>
          <p:nvPr/>
        </p:nvSpPr>
        <p:spPr bwMode="auto">
          <a:xfrm>
            <a:off x="315913" y="7938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29702" name="Rectangle 5"/>
          <p:cNvSpPr>
            <a:spLocks noChangeArrowheads="1"/>
          </p:cNvSpPr>
          <p:nvPr/>
        </p:nvSpPr>
        <p:spPr bwMode="auto">
          <a:xfrm>
            <a:off x="468313" y="160338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pic>
        <p:nvPicPr>
          <p:cNvPr id="2970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513" y="908050"/>
            <a:ext cx="8867775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"/>
          <p:cNvSpPr txBox="1">
            <a:spLocks noChangeArrowheads="1"/>
          </p:cNvSpPr>
          <p:nvPr/>
        </p:nvSpPr>
        <p:spPr bwMode="auto">
          <a:xfrm>
            <a:off x="457200" y="158750"/>
            <a:ext cx="6994525" cy="396875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000">
                <a:latin typeface="Arial Black" panose="020B0A04020102020204" pitchFamily="34" charset="0"/>
              </a:rPr>
              <a:t>WegenerNet Datenportal - Parameterauswahl</a:t>
            </a:r>
          </a:p>
        </p:txBody>
      </p:sp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446088" y="6699250"/>
            <a:ext cx="6454775" cy="12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31748" name="Rectangle 3"/>
          <p:cNvSpPr>
            <a:spLocks noChangeArrowheads="1"/>
          </p:cNvSpPr>
          <p:nvPr/>
        </p:nvSpPr>
        <p:spPr bwMode="auto">
          <a:xfrm>
            <a:off x="163513" y="-144463"/>
            <a:ext cx="304800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31749" name="Rectangle 4"/>
          <p:cNvSpPr>
            <a:spLocks noChangeArrowheads="1"/>
          </p:cNvSpPr>
          <p:nvPr/>
        </p:nvSpPr>
        <p:spPr bwMode="auto">
          <a:xfrm>
            <a:off x="315913" y="7938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31750" name="Rectangle 5"/>
          <p:cNvSpPr>
            <a:spLocks noChangeArrowheads="1"/>
          </p:cNvSpPr>
          <p:nvPr/>
        </p:nvSpPr>
        <p:spPr bwMode="auto">
          <a:xfrm>
            <a:off x="468313" y="160338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pic>
        <p:nvPicPr>
          <p:cNvPr id="3175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" y="908050"/>
            <a:ext cx="8886825" cy="487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0" y="1081088"/>
            <a:ext cx="3438525" cy="262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457200" y="6350"/>
            <a:ext cx="6281738" cy="703263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AT" altLang="de-DE" sz="2000">
                <a:latin typeface="Arial Black" panose="020B0A04020102020204" pitchFamily="34" charset="0"/>
              </a:rPr>
              <a:t>Überblick und Lage der Klimastationsnetze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88" y="3644900"/>
            <a:ext cx="3600450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7173" name="Group 1"/>
          <p:cNvGrpSpPr>
            <a:grpSpLocks/>
          </p:cNvGrpSpPr>
          <p:nvPr/>
        </p:nvGrpSpPr>
        <p:grpSpPr bwMode="auto">
          <a:xfrm>
            <a:off x="0" y="3343275"/>
            <a:ext cx="1763713" cy="974725"/>
            <a:chOff x="0" y="3343275"/>
            <a:chExt cx="1763713" cy="974725"/>
          </a:xfrm>
        </p:grpSpPr>
        <p:pic>
          <p:nvPicPr>
            <p:cNvPr id="7177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363913"/>
              <a:ext cx="1763713" cy="954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8" name="Rectangle 6"/>
            <p:cNvSpPr>
              <a:spLocks noChangeArrowheads="1"/>
            </p:cNvSpPr>
            <p:nvPr/>
          </p:nvSpPr>
          <p:spPr bwMode="auto">
            <a:xfrm>
              <a:off x="1116013" y="3851275"/>
              <a:ext cx="71437" cy="46038"/>
            </a:xfrm>
            <a:prstGeom prst="rect">
              <a:avLst/>
            </a:prstGeom>
            <a:noFill/>
            <a:ln w="12600" cap="sq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AT" altLang="de-DE"/>
            </a:p>
          </p:txBody>
        </p:sp>
        <p:sp>
          <p:nvSpPr>
            <p:cNvPr id="7179" name="Line 7"/>
            <p:cNvSpPr>
              <a:spLocks noChangeShapeType="1"/>
            </p:cNvSpPr>
            <p:nvPr/>
          </p:nvSpPr>
          <p:spPr bwMode="auto">
            <a:xfrm flipH="1" flipV="1">
              <a:off x="822325" y="3343275"/>
              <a:ext cx="585788" cy="722313"/>
            </a:xfrm>
            <a:prstGeom prst="line">
              <a:avLst/>
            </a:prstGeom>
            <a:noFill/>
            <a:ln w="9360" cap="sq">
              <a:solidFill>
                <a:srgbClr val="E46C0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sp>
        <p:nvSpPr>
          <p:cNvPr id="7174" name="Line 8"/>
          <p:cNvSpPr>
            <a:spLocks noChangeShapeType="1"/>
          </p:cNvSpPr>
          <p:nvPr/>
        </p:nvSpPr>
        <p:spPr bwMode="auto">
          <a:xfrm flipV="1">
            <a:off x="1471613" y="3613150"/>
            <a:ext cx="911225" cy="452438"/>
          </a:xfrm>
          <a:prstGeom prst="line">
            <a:avLst/>
          </a:prstGeom>
          <a:noFill/>
          <a:ln w="9360" cap="sq">
            <a:solidFill>
              <a:srgbClr val="E46C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7175" name="Rectangle 9"/>
          <p:cNvSpPr>
            <a:spLocks noChangeArrowheads="1"/>
          </p:cNvSpPr>
          <p:nvPr/>
        </p:nvSpPr>
        <p:spPr bwMode="auto">
          <a:xfrm>
            <a:off x="4140200" y="1081088"/>
            <a:ext cx="4859338" cy="501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363"/>
              </a:spcBef>
              <a:buClrTx/>
              <a:buFontTx/>
              <a:buNone/>
            </a:pPr>
            <a:r>
              <a:rPr lang="de-AT" altLang="de-DE" sz="1800" b="1"/>
              <a:t>WegenerNet Feldbachregion (FBR)</a:t>
            </a:r>
          </a:p>
          <a:p>
            <a:pPr eaLnBrk="1" hangingPunct="1">
              <a:spcBef>
                <a:spcPts val="363"/>
              </a:spcBef>
              <a:buFont typeface="Arial" panose="020B0604020202020204" pitchFamily="34" charset="0"/>
              <a:buChar char="•"/>
            </a:pPr>
            <a:r>
              <a:rPr lang="de-AT" altLang="de-DE" sz="1800"/>
              <a:t> Internationales Pionier-Messnetz für</a:t>
            </a:r>
            <a:br>
              <a:rPr lang="de-AT" altLang="de-DE" sz="1800"/>
            </a:br>
            <a:r>
              <a:rPr lang="de-AT" altLang="de-DE" sz="1800"/>
              <a:t>   langfristige hoch aufgelöste Wetter-</a:t>
            </a:r>
            <a:br>
              <a:rPr lang="de-AT" altLang="de-DE" sz="1800"/>
            </a:br>
            <a:r>
              <a:rPr lang="de-AT" altLang="de-DE" sz="1800"/>
              <a:t>   und Klimabeobachtung</a:t>
            </a:r>
          </a:p>
          <a:p>
            <a:pPr eaLnBrk="1" hangingPunct="1">
              <a:spcBef>
                <a:spcPts val="363"/>
              </a:spcBef>
              <a:buFont typeface="Arial" panose="020B0604020202020204" pitchFamily="34" charset="0"/>
              <a:buChar char="•"/>
            </a:pPr>
            <a:r>
              <a:rPr lang="de-AT" altLang="de-DE" sz="1800"/>
              <a:t> 154 Messstationen im südoststeirischen</a:t>
            </a:r>
            <a:br>
              <a:rPr lang="de-AT" altLang="de-DE" sz="1800"/>
            </a:br>
            <a:r>
              <a:rPr lang="de-AT" altLang="de-DE" sz="1800"/>
              <a:t>   Alpenvorland in ~23 km x 18 km Region</a:t>
            </a:r>
            <a:br>
              <a:rPr lang="de-AT" altLang="de-DE" sz="1800"/>
            </a:br>
            <a:r>
              <a:rPr lang="de-AT" altLang="de-DE" sz="1800"/>
              <a:t>   (je 1 Station pro ~ 2 km²) </a:t>
            </a:r>
          </a:p>
          <a:p>
            <a:pPr eaLnBrk="1" hangingPunct="1">
              <a:spcBef>
                <a:spcPts val="363"/>
              </a:spcBef>
              <a:buFont typeface="Arial" panose="020B0604020202020204" pitchFamily="34" charset="0"/>
              <a:buChar char="•"/>
            </a:pPr>
            <a:r>
              <a:rPr lang="de-AT" altLang="de-DE" sz="1800"/>
              <a:t> Höhenlagen von ca. 250 m bis 520 m</a:t>
            </a:r>
          </a:p>
          <a:p>
            <a:pPr eaLnBrk="1" hangingPunct="1">
              <a:spcBef>
                <a:spcPts val="363"/>
              </a:spcBef>
              <a:buFont typeface="Arial" panose="020B0604020202020204" pitchFamily="34" charset="0"/>
              <a:buChar char="•"/>
            </a:pPr>
            <a:r>
              <a:rPr lang="de-AT" altLang="de-DE" sz="1800"/>
              <a:t> Bereits über 10 Jahre Daten seit 1.1.2007</a:t>
            </a:r>
          </a:p>
          <a:p>
            <a:pPr eaLnBrk="1" hangingPunct="1">
              <a:spcBef>
                <a:spcPts val="163"/>
              </a:spcBef>
              <a:buClrTx/>
              <a:buFontTx/>
              <a:buNone/>
            </a:pPr>
            <a:endParaRPr lang="de-AT" altLang="de-DE" sz="800" b="1"/>
          </a:p>
          <a:p>
            <a:pPr eaLnBrk="1" hangingPunct="1">
              <a:spcBef>
                <a:spcPts val="363"/>
              </a:spcBef>
              <a:buClrTx/>
              <a:buFontTx/>
              <a:buNone/>
            </a:pPr>
            <a:r>
              <a:rPr lang="de-AT" altLang="de-DE" sz="1800" b="1"/>
              <a:t>WegenerNet Johnsbachtal (JBT)</a:t>
            </a:r>
          </a:p>
          <a:p>
            <a:pPr eaLnBrk="1" hangingPunct="1">
              <a:spcBef>
                <a:spcPts val="363"/>
              </a:spcBef>
              <a:buFont typeface="Arial" panose="020B0604020202020204" pitchFamily="34" charset="0"/>
              <a:buChar char="•"/>
            </a:pPr>
            <a:r>
              <a:rPr lang="de-AT" altLang="de-DE" sz="1800"/>
              <a:t> 11 Messstationen in obersteirischer</a:t>
            </a:r>
            <a:br>
              <a:rPr lang="de-AT" altLang="de-DE" sz="1800"/>
            </a:br>
            <a:r>
              <a:rPr lang="de-AT" altLang="de-DE" sz="1800"/>
              <a:t>   alpiner Lage in ~25 km x 18 km Region</a:t>
            </a:r>
            <a:br>
              <a:rPr lang="de-AT" altLang="de-DE" sz="1800"/>
            </a:br>
            <a:r>
              <a:rPr lang="de-AT" altLang="de-DE" sz="1800"/>
              <a:t>   (Nationalpark Gesäuse Region/Ostalpen) </a:t>
            </a:r>
          </a:p>
          <a:p>
            <a:pPr eaLnBrk="1" hangingPunct="1">
              <a:spcBef>
                <a:spcPts val="363"/>
              </a:spcBef>
              <a:buFont typeface="Arial" panose="020B0604020202020204" pitchFamily="34" charset="0"/>
              <a:buChar char="•"/>
            </a:pPr>
            <a:r>
              <a:rPr lang="de-AT" altLang="de-DE" sz="1800"/>
              <a:t> Höhenlagen von ca. 600 m bis 2200 m</a:t>
            </a:r>
          </a:p>
          <a:p>
            <a:pPr eaLnBrk="1" hangingPunct="1">
              <a:spcBef>
                <a:spcPts val="363"/>
              </a:spcBef>
              <a:buFont typeface="Arial" panose="020B0604020202020204" pitchFamily="34" charset="0"/>
              <a:buChar char="•"/>
            </a:pPr>
            <a:r>
              <a:rPr lang="de-AT" altLang="de-DE" sz="1800"/>
              <a:t> Daten tlw. seit 2007, tlw. seit 2010</a:t>
            </a:r>
          </a:p>
          <a:p>
            <a:pPr eaLnBrk="1" hangingPunct="1">
              <a:spcBef>
                <a:spcPts val="363"/>
              </a:spcBef>
              <a:buClrTx/>
              <a:buFontTx/>
              <a:buNone/>
            </a:pPr>
            <a:endParaRPr lang="de-AT" altLang="de-DE" sz="1800"/>
          </a:p>
          <a:p>
            <a:pPr eaLnBrk="1" hangingPunct="1">
              <a:spcBef>
                <a:spcPts val="363"/>
              </a:spcBef>
              <a:buClrTx/>
              <a:buFontTx/>
              <a:buNone/>
            </a:pPr>
            <a:endParaRPr lang="de-AT" altLang="de-DE" sz="1800"/>
          </a:p>
          <a:p>
            <a:pPr eaLnBrk="1" hangingPunct="1">
              <a:spcBef>
                <a:spcPts val="363"/>
              </a:spcBef>
              <a:buClrTx/>
              <a:buFontTx/>
              <a:buNone/>
            </a:pPr>
            <a:endParaRPr lang="de-AT" altLang="de-DE" sz="1800"/>
          </a:p>
        </p:txBody>
      </p:sp>
      <p:sp>
        <p:nvSpPr>
          <p:cNvPr id="717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4BEF1FD-7A58-4298-A1EE-5ED7713F4160}" type="slidenum">
              <a:rPr lang="de-AT" altLang="de-DE" sz="800" smtClean="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r>
              <a:rPr lang="de-AT" altLang="de-DE" sz="800" dirty="0" smtClean="0"/>
              <a:t>/14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"/>
          <p:cNvSpPr txBox="1">
            <a:spLocks noChangeArrowheads="1"/>
          </p:cNvSpPr>
          <p:nvPr/>
        </p:nvSpPr>
        <p:spPr bwMode="auto">
          <a:xfrm>
            <a:off x="457200" y="158750"/>
            <a:ext cx="6994525" cy="396875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000">
                <a:latin typeface="Arial Black" panose="020B0A04020102020204" pitchFamily="34" charset="0"/>
              </a:rPr>
              <a:t>WegenerNet Datenportal - Diagramme</a:t>
            </a:r>
          </a:p>
        </p:txBody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446088" y="6699250"/>
            <a:ext cx="6454775" cy="12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33796" name="Rectangle 3"/>
          <p:cNvSpPr>
            <a:spLocks noChangeArrowheads="1"/>
          </p:cNvSpPr>
          <p:nvPr/>
        </p:nvSpPr>
        <p:spPr bwMode="auto">
          <a:xfrm>
            <a:off x="163513" y="-144463"/>
            <a:ext cx="304800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33797" name="Rectangle 4"/>
          <p:cNvSpPr>
            <a:spLocks noChangeArrowheads="1"/>
          </p:cNvSpPr>
          <p:nvPr/>
        </p:nvSpPr>
        <p:spPr bwMode="auto">
          <a:xfrm>
            <a:off x="315913" y="7938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33798" name="Rectangle 5"/>
          <p:cNvSpPr>
            <a:spLocks noChangeArrowheads="1"/>
          </p:cNvSpPr>
          <p:nvPr/>
        </p:nvSpPr>
        <p:spPr bwMode="auto">
          <a:xfrm>
            <a:off x="468313" y="160338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pic>
        <p:nvPicPr>
          <p:cNvPr id="33799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5" y="765175"/>
            <a:ext cx="8442325" cy="565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"/>
          <p:cNvSpPr txBox="1">
            <a:spLocks noChangeArrowheads="1"/>
          </p:cNvSpPr>
          <p:nvPr/>
        </p:nvSpPr>
        <p:spPr bwMode="auto">
          <a:xfrm>
            <a:off x="457200" y="158750"/>
            <a:ext cx="6994525" cy="396875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000">
                <a:latin typeface="Arial Black" panose="020B0A04020102020204" pitchFamily="34" charset="0"/>
              </a:rPr>
              <a:t>WegenerNet Datenportal - Diagramme</a:t>
            </a:r>
          </a:p>
        </p:txBody>
      </p:sp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446088" y="6699250"/>
            <a:ext cx="6454775" cy="12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35844" name="Rectangle 3"/>
          <p:cNvSpPr>
            <a:spLocks noChangeArrowheads="1"/>
          </p:cNvSpPr>
          <p:nvPr/>
        </p:nvSpPr>
        <p:spPr bwMode="auto">
          <a:xfrm>
            <a:off x="163513" y="-144463"/>
            <a:ext cx="304800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35845" name="Rectangle 4"/>
          <p:cNvSpPr>
            <a:spLocks noChangeArrowheads="1"/>
          </p:cNvSpPr>
          <p:nvPr/>
        </p:nvSpPr>
        <p:spPr bwMode="auto">
          <a:xfrm>
            <a:off x="315913" y="7938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35846" name="Rectangle 5"/>
          <p:cNvSpPr>
            <a:spLocks noChangeArrowheads="1"/>
          </p:cNvSpPr>
          <p:nvPr/>
        </p:nvSpPr>
        <p:spPr bwMode="auto">
          <a:xfrm>
            <a:off x="468313" y="160338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pic>
        <p:nvPicPr>
          <p:cNvPr id="3584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763" y="908050"/>
            <a:ext cx="8921750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"/>
          <p:cNvSpPr txBox="1">
            <a:spLocks noChangeArrowheads="1"/>
          </p:cNvSpPr>
          <p:nvPr/>
        </p:nvSpPr>
        <p:spPr bwMode="auto">
          <a:xfrm>
            <a:off x="457200" y="158750"/>
            <a:ext cx="6994525" cy="396875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000">
                <a:latin typeface="Arial Black" panose="020B0A04020102020204" pitchFamily="34" charset="0"/>
              </a:rPr>
              <a:t>WegenerNet Datenportal - Download</a:t>
            </a:r>
          </a:p>
        </p:txBody>
      </p:sp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446088" y="6699250"/>
            <a:ext cx="6454775" cy="12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37892" name="Rectangle 3"/>
          <p:cNvSpPr>
            <a:spLocks noChangeArrowheads="1"/>
          </p:cNvSpPr>
          <p:nvPr/>
        </p:nvSpPr>
        <p:spPr bwMode="auto">
          <a:xfrm>
            <a:off x="163513" y="-144463"/>
            <a:ext cx="304800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37893" name="Rectangle 4"/>
          <p:cNvSpPr>
            <a:spLocks noChangeArrowheads="1"/>
          </p:cNvSpPr>
          <p:nvPr/>
        </p:nvSpPr>
        <p:spPr bwMode="auto">
          <a:xfrm>
            <a:off x="315913" y="7938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37894" name="Rectangle 5"/>
          <p:cNvSpPr>
            <a:spLocks noChangeArrowheads="1"/>
          </p:cNvSpPr>
          <p:nvPr/>
        </p:nvSpPr>
        <p:spPr bwMode="auto">
          <a:xfrm>
            <a:off x="468313" y="160338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pic>
        <p:nvPicPr>
          <p:cNvPr id="3789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" y="908050"/>
            <a:ext cx="8894763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446088" y="874713"/>
            <a:ext cx="8228012" cy="493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9725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de-DE" altLang="de-DE"/>
              <a:t>Homepage:  </a:t>
            </a:r>
            <a:r>
              <a:rPr lang="de-DE" altLang="de-DE">
                <a:solidFill>
                  <a:srgbClr val="0070C0"/>
                </a:solidFill>
              </a:rPr>
              <a:t>www.wegcenter.at/wegenernet</a:t>
            </a:r>
          </a:p>
          <a:p>
            <a:pPr eaLnBrk="1" hangingPunct="1">
              <a:buClrTx/>
              <a:buFontTx/>
              <a:buNone/>
            </a:pPr>
            <a:r>
              <a:rPr lang="de-DE" altLang="de-DE"/>
              <a:t>Datenportal: </a:t>
            </a:r>
            <a:r>
              <a:rPr lang="de-DE" altLang="de-DE">
                <a:solidFill>
                  <a:srgbClr val="0070C0"/>
                </a:solidFill>
              </a:rPr>
              <a:t>www.wegenernet.org</a:t>
            </a:r>
            <a:r>
              <a:rPr lang="de-DE" altLang="de-DE"/>
              <a:t> </a:t>
            </a:r>
          </a:p>
          <a:p>
            <a:pPr eaLnBrk="1" hangingPunct="1">
              <a:buClrTx/>
              <a:buFontTx/>
              <a:buNone/>
            </a:pPr>
            <a:r>
              <a:rPr lang="de-DE" altLang="de-DE"/>
              <a:t>Einführender Fachartikel: </a:t>
            </a:r>
            <a:r>
              <a:rPr lang="de-AT" altLang="de-DE" sz="2500">
                <a:latin typeface="Calibri" panose="020F0502020204030204" pitchFamily="34" charset="0"/>
              </a:rPr>
              <a:t>Kirchengast et al. (2014), WegenerNet: a pioneering high-resolution network for monitoring weather and climate, </a:t>
            </a:r>
            <a:r>
              <a:rPr lang="de-AT" altLang="de-DE" sz="2500" i="1">
                <a:latin typeface="Calibri" panose="020F0502020204030204" pitchFamily="34" charset="0"/>
              </a:rPr>
              <a:t>BAMS</a:t>
            </a:r>
            <a:r>
              <a:rPr lang="de-AT" altLang="de-DE" sz="2500">
                <a:latin typeface="Calibri" panose="020F0502020204030204" pitchFamily="34" charset="0"/>
              </a:rPr>
              <a:t> 95, 227-242.</a:t>
            </a:r>
          </a:p>
          <a:p>
            <a:pPr eaLnBrk="1" hangingPunct="1">
              <a:buClrTx/>
              <a:buFontTx/>
              <a:buNone/>
            </a:pPr>
            <a:r>
              <a:rPr lang="de-DE" altLang="de-DE"/>
              <a:t>Überblick Fachartikel und Publikationen: www.wegcenter.at/wegenernet </a:t>
            </a:r>
            <a:r>
              <a:rPr lang="de-DE" altLang="de-DE" i="1"/>
              <a:t>-&gt; Publikationen</a:t>
            </a:r>
          </a:p>
          <a:p>
            <a:pPr eaLnBrk="1" hangingPunct="1">
              <a:buClrTx/>
              <a:buFontTx/>
              <a:buNone/>
            </a:pPr>
            <a:endParaRPr lang="de-DE" altLang="de-DE">
              <a:latin typeface="Calibri" panose="020F0502020204030204" pitchFamily="34" charset="0"/>
            </a:endParaRPr>
          </a:p>
          <a:p>
            <a:pPr eaLnBrk="1" hangingPunct="1">
              <a:buClrTx/>
              <a:buFontTx/>
              <a:buNone/>
            </a:pPr>
            <a:r>
              <a:rPr lang="de-DE" altLang="de-DE"/>
              <a:t>Vielen Dank für Ihr Interesse!</a:t>
            </a:r>
          </a:p>
          <a:p>
            <a:pPr eaLnBrk="1" hangingPunct="1">
              <a:buClrTx/>
              <a:buFontTx/>
              <a:buNone/>
            </a:pPr>
            <a:endParaRPr lang="de-DE" altLang="de-DE"/>
          </a:p>
          <a:p>
            <a:pPr eaLnBrk="1" hangingPunct="1">
              <a:buClrTx/>
              <a:buFontTx/>
              <a:buNone/>
            </a:pPr>
            <a:endParaRPr lang="de-DE" altLang="de-DE"/>
          </a:p>
        </p:txBody>
      </p:sp>
      <p:sp>
        <p:nvSpPr>
          <p:cNvPr id="52227" name="Text Box 1"/>
          <p:cNvSpPr txBox="1">
            <a:spLocks noChangeArrowheads="1"/>
          </p:cNvSpPr>
          <p:nvPr/>
        </p:nvSpPr>
        <p:spPr bwMode="auto">
          <a:xfrm>
            <a:off x="457200" y="158750"/>
            <a:ext cx="6311900" cy="396875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000">
                <a:latin typeface="Arial Black" panose="020B0A04020102020204" pitchFamily="34" charset="0"/>
              </a:rPr>
              <a:t>Weitere Informationen</a:t>
            </a:r>
          </a:p>
        </p:txBody>
      </p:sp>
      <p:sp>
        <p:nvSpPr>
          <p:cNvPr id="52228" name="Text Box 3"/>
          <p:cNvSpPr txBox="1">
            <a:spLocks noChangeArrowheads="1"/>
          </p:cNvSpPr>
          <p:nvPr/>
        </p:nvSpPr>
        <p:spPr bwMode="auto">
          <a:xfrm>
            <a:off x="446088" y="6737350"/>
            <a:ext cx="6454775" cy="12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5222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B5B8C8B-706D-4F94-B63F-6BC47FDC9329}" type="slidenum">
              <a:rPr lang="de-AT" altLang="de-DE" sz="800" smtClean="0"/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r>
              <a:rPr lang="de-AT" altLang="de-DE" sz="800" dirty="0" smtClean="0"/>
              <a:t>/14</a:t>
            </a:r>
          </a:p>
        </p:txBody>
      </p:sp>
      <p:pic>
        <p:nvPicPr>
          <p:cNvPr id="52230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1675" y="4479925"/>
            <a:ext cx="2508250" cy="191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3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957763"/>
            <a:ext cx="1958975" cy="156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129463" y="3914775"/>
            <a:ext cx="1763712" cy="954088"/>
            <a:chOff x="7128767" y="3915073"/>
            <a:chExt cx="1763713" cy="954087"/>
          </a:xfrm>
        </p:grpSpPr>
        <p:pic>
          <p:nvPicPr>
            <p:cNvPr id="52233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8767" y="3915073"/>
              <a:ext cx="1763713" cy="954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2234" name="Rectangle 6"/>
            <p:cNvSpPr>
              <a:spLocks noChangeAspect="1" noChangeArrowheads="1"/>
            </p:cNvSpPr>
            <p:nvPr/>
          </p:nvSpPr>
          <p:spPr bwMode="auto">
            <a:xfrm>
              <a:off x="8244786" y="4402441"/>
              <a:ext cx="49291" cy="31766"/>
            </a:xfrm>
            <a:prstGeom prst="rect">
              <a:avLst/>
            </a:prstGeom>
            <a:noFill/>
            <a:ln w="12600" cap="sq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de-AT" altLang="de-DE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457200" y="158750"/>
            <a:ext cx="6311900" cy="396875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000">
                <a:latin typeface="Arial Black" panose="020B0A04020102020204" pitchFamily="34" charset="0"/>
              </a:rPr>
              <a:t>WegenerNet Feldbachregion: Details</a:t>
            </a:r>
          </a:p>
        </p:txBody>
      </p:sp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4502150" y="1268413"/>
            <a:ext cx="4391025" cy="493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9725" indent="-339725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de-DE" sz="1800" dirty="0"/>
              <a:t>Messung von Hauptparametern Temperatur, Luftfeuchte und Niederschlag an 152 Stationen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de-DE" sz="1800" dirty="0"/>
              <a:t>An 12 Stationen zusätzlich Wind und beheizter Niederschlagsmesser -&gt; (Schneefall)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de-DE" sz="1800" dirty="0"/>
              <a:t>An 11 Stationen Bodenfeuchte und Bodentemperatur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de-DE" sz="1800" dirty="0"/>
              <a:t>An einer Referenzstation alle Parameter + Luftdruck und Strahlungsbilanz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de-DE" sz="1800" dirty="0"/>
              <a:t>Zwei Stationen vom Hydrographischen Dienst: Niederschlag und Temperatur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de-DE" sz="1800" dirty="0"/>
              <a:t>Messung alle 5 Minuten</a:t>
            </a:r>
          </a:p>
        </p:txBody>
      </p:sp>
      <p:sp>
        <p:nvSpPr>
          <p:cNvPr id="9220" name="Text Box 3"/>
          <p:cNvSpPr txBox="1">
            <a:spLocks noChangeArrowheads="1"/>
          </p:cNvSpPr>
          <p:nvPr/>
        </p:nvSpPr>
        <p:spPr bwMode="auto">
          <a:xfrm>
            <a:off x="446088" y="6699250"/>
            <a:ext cx="6454775" cy="12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700" y="917575"/>
            <a:ext cx="4216400" cy="321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2" name="Text Box 5"/>
          <p:cNvSpPr txBox="1">
            <a:spLocks noChangeArrowheads="1"/>
          </p:cNvSpPr>
          <p:nvPr/>
        </p:nvSpPr>
        <p:spPr bwMode="auto">
          <a:xfrm>
            <a:off x="4572000" y="908050"/>
            <a:ext cx="4321175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de-DE" altLang="de-DE" sz="1800">
                <a:latin typeface="Arial Black" panose="020B0A04020102020204" pitchFamily="34" charset="0"/>
              </a:rPr>
              <a:t>Feldbachregion: 154 Stationen</a:t>
            </a:r>
          </a:p>
        </p:txBody>
      </p:sp>
      <p:pic>
        <p:nvPicPr>
          <p:cNvPr id="9223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83" t="13124" r="2867" b="5780"/>
          <a:stretch>
            <a:fillRect/>
          </a:stretch>
        </p:blipFill>
        <p:spPr bwMode="auto">
          <a:xfrm>
            <a:off x="109538" y="4524375"/>
            <a:ext cx="2116137" cy="1531938"/>
          </a:xfrm>
          <a:prstGeom prst="rect">
            <a:avLst/>
          </a:prstGeom>
          <a:noFill/>
          <a:ln w="12600" cap="sq">
            <a:solidFill>
              <a:srgbClr val="66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14383" t="13124" r="2867" b="5780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4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2363" y="4491038"/>
            <a:ext cx="2108200" cy="1601787"/>
          </a:xfrm>
          <a:prstGeom prst="rect">
            <a:avLst/>
          </a:prstGeom>
          <a:noFill/>
          <a:ln w="12600" cap="sq">
            <a:solidFill>
              <a:srgbClr val="66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80768D1-CFCC-43C3-8728-65F7D9F2F184}" type="slidenum">
              <a:rPr lang="de-AT" altLang="de-DE" sz="800" smtClean="0"/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r>
              <a:rPr lang="de-AT" altLang="de-DE" sz="800" dirty="0" smtClean="0"/>
              <a:t>/14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457200" y="158750"/>
            <a:ext cx="6311900" cy="396875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000">
                <a:latin typeface="Arial Black" panose="020B0A04020102020204" pitchFamily="34" charset="0"/>
              </a:rPr>
              <a:t>WegenerNet Johnsbachtal: Details</a:t>
            </a:r>
          </a:p>
        </p:txBody>
      </p:sp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4572000" y="1196975"/>
            <a:ext cx="4389438" cy="493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9725" indent="-339725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de-DE" sz="1800" dirty="0"/>
              <a:t>Messung von Temperatur und Luftfeuchte an 9 Stationen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de-DE" sz="1800" dirty="0"/>
              <a:t>Niederschlag: 7 Stationen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de-DE" sz="1800" dirty="0"/>
              <a:t>Schneemessung: 6 Stationen: Schneehöhe (4) bzw. Schnee-Wasser-Äquivalent (2)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de-DE" sz="1800" dirty="0"/>
              <a:t>Wind: 9 Stationen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de-DE" sz="1800" dirty="0"/>
              <a:t>Strahlung: 7 Stationen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de-DE" sz="1800" dirty="0"/>
              <a:t>Luftdruck: 1 </a:t>
            </a:r>
            <a:r>
              <a:rPr lang="de-DE" altLang="de-DE" sz="1800" dirty="0" smtClean="0"/>
              <a:t>Station</a:t>
            </a:r>
          </a:p>
          <a:p>
            <a:pPr marL="0" indent="0" eaLnBrk="1" hangingPunct="1"/>
            <a:endParaRPr lang="de-DE" altLang="de-DE" sz="18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de-DE" sz="1800" dirty="0"/>
              <a:t>Messung </a:t>
            </a:r>
            <a:r>
              <a:rPr lang="de-DE" altLang="de-DE" sz="1800" dirty="0" smtClean="0"/>
              <a:t>erfolgt alle </a:t>
            </a:r>
            <a:r>
              <a:rPr lang="de-DE" altLang="de-DE" sz="1800" dirty="0"/>
              <a:t>10 Minuten</a:t>
            </a:r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446088" y="6699250"/>
            <a:ext cx="6454775" cy="12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4032250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0" name="Text Box 5"/>
          <p:cNvSpPr txBox="1">
            <a:spLocks noChangeArrowheads="1"/>
          </p:cNvSpPr>
          <p:nvPr/>
        </p:nvSpPr>
        <p:spPr bwMode="auto">
          <a:xfrm>
            <a:off x="4572000" y="836613"/>
            <a:ext cx="366553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de-DE" altLang="de-DE" sz="1800">
                <a:latin typeface="Arial Black" panose="020B0A04020102020204" pitchFamily="34" charset="0"/>
              </a:rPr>
              <a:t>Johnsbachtal: 11 Stationen</a:t>
            </a:r>
          </a:p>
        </p:txBody>
      </p:sp>
      <p:pic>
        <p:nvPicPr>
          <p:cNvPr id="1127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463" y="4022725"/>
            <a:ext cx="1806575" cy="2379663"/>
          </a:xfrm>
          <a:prstGeom prst="rect">
            <a:avLst/>
          </a:prstGeom>
          <a:noFill/>
          <a:ln w="1260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2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1750" y="4005263"/>
            <a:ext cx="1784350" cy="2386012"/>
          </a:xfrm>
          <a:prstGeom prst="rect">
            <a:avLst/>
          </a:prstGeom>
          <a:noFill/>
          <a:ln w="1260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600B17E-0694-408C-9A69-CFC2B29AC023}" type="slidenum">
              <a:rPr lang="de-AT" altLang="de-DE" sz="800" smtClean="0"/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r>
              <a:rPr lang="de-AT" altLang="de-DE" sz="800" dirty="0" smtClean="0"/>
              <a:t>/14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"/>
          <p:cNvSpPr txBox="1">
            <a:spLocks noChangeArrowheads="1"/>
          </p:cNvSpPr>
          <p:nvPr/>
        </p:nvSpPr>
        <p:spPr bwMode="auto">
          <a:xfrm>
            <a:off x="457200" y="158750"/>
            <a:ext cx="6778625" cy="396875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000">
                <a:latin typeface="Arial Black" panose="020B0A04020102020204" pitchFamily="34" charset="0"/>
              </a:rPr>
              <a:t>WegenerNet Johnsbachtal: Stationsbetreiber</a:t>
            </a:r>
          </a:p>
        </p:txBody>
      </p:sp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4572000" y="1196975"/>
            <a:ext cx="4389438" cy="493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9725" indent="-339725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de-DE" sz="1800"/>
              <a:t>WEGC: 5 Stationen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de-DE" sz="1800"/>
              <a:t>Hydrographischer Dienst Steiermark: 2 Stationen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de-DE" sz="1800"/>
              <a:t>Nationalpark Gesäuse: 2 Stationen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de-DE" sz="1800"/>
              <a:t>ZAMG Lawinenwarndienst Steiermark / ÖBB: 2 Stationen</a:t>
            </a:r>
          </a:p>
        </p:txBody>
      </p:sp>
      <p:sp>
        <p:nvSpPr>
          <p:cNvPr id="13316" name="Text Box 3"/>
          <p:cNvSpPr txBox="1">
            <a:spLocks noChangeArrowheads="1"/>
          </p:cNvSpPr>
          <p:nvPr/>
        </p:nvSpPr>
        <p:spPr bwMode="auto">
          <a:xfrm>
            <a:off x="446088" y="6699250"/>
            <a:ext cx="6454775" cy="12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79500"/>
            <a:ext cx="4140200" cy="331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576638"/>
            <a:ext cx="1290638" cy="81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746500"/>
            <a:ext cx="1608138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20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891088"/>
            <a:ext cx="887412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21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581525"/>
            <a:ext cx="719137" cy="92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1C55DB7-59E1-4080-A024-F418E6809AC9}" type="slidenum">
              <a:rPr lang="de-AT" altLang="de-DE" sz="800" smtClean="0"/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r>
              <a:rPr lang="de-AT" altLang="de-DE" sz="800" dirty="0" smtClean="0"/>
              <a:t>/14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7138988" cy="1143000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000">
                <a:latin typeface="Arial Black" panose="020B0A04020102020204" pitchFamily="34" charset="0"/>
              </a:rPr>
              <a:t>WegenerNet Kooperations-Partner</a:t>
            </a:r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446088" y="6699250"/>
            <a:ext cx="6454775" cy="12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628775"/>
            <a:ext cx="942975" cy="78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2850" y="4829175"/>
            <a:ext cx="2782888" cy="54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2850" y="2636838"/>
            <a:ext cx="17272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3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2850" y="3754438"/>
            <a:ext cx="1727200" cy="75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3059832" y="1833351"/>
            <a:ext cx="5247247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de-DE" altLang="de-DE" dirty="0" smtClean="0">
                <a:solidFill>
                  <a:srgbClr val="000000"/>
                </a:solidFill>
                <a:latin typeface="+mn-lt"/>
              </a:rPr>
              <a:t>Global </a:t>
            </a:r>
            <a:r>
              <a:rPr lang="de-DE" altLang="de-DE" dirty="0" err="1" smtClean="0">
                <a:solidFill>
                  <a:srgbClr val="000000"/>
                </a:solidFill>
                <a:latin typeface="+mn-lt"/>
              </a:rPr>
              <a:t>Precipitation</a:t>
            </a:r>
            <a:r>
              <a:rPr lang="de-DE" altLang="de-DE" dirty="0" smtClean="0">
                <a:solidFill>
                  <a:srgbClr val="000000"/>
                </a:solidFill>
                <a:latin typeface="+mn-lt"/>
              </a:rPr>
              <a:t> Measurement Mission (GPM)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3054350" y="2843213"/>
            <a:ext cx="46577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de-DE" altLang="de-DE" dirty="0" smtClean="0">
                <a:solidFill>
                  <a:srgbClr val="000000"/>
                </a:solidFill>
                <a:latin typeface="+mn-lt"/>
              </a:rPr>
              <a:t>Netzwerk für Langzeit-Ökosystemforschung</a:t>
            </a: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3052763" y="3933825"/>
            <a:ext cx="471805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de-DE" altLang="de-DE" dirty="0" smtClean="0">
                <a:solidFill>
                  <a:srgbClr val="000000"/>
                </a:solidFill>
                <a:latin typeface="+mn-lt"/>
              </a:rPr>
              <a:t>Weltweites Netzwerk für Bodenfeuchtedaten</a:t>
            </a:r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4292600" y="4916488"/>
            <a:ext cx="4093085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ahoma" pitchFamily="32" charset="0"/>
                <a:cs typeface="Arial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de-DE" altLang="de-DE" dirty="0" smtClean="0">
                <a:solidFill>
                  <a:srgbClr val="000000"/>
                </a:solidFill>
                <a:latin typeface="+mn-lt"/>
              </a:rPr>
              <a:t>Europäisches Netzwerk für Blitzortung</a:t>
            </a:r>
          </a:p>
        </p:txBody>
      </p:sp>
      <p:sp>
        <p:nvSpPr>
          <p:cNvPr id="1946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0EBF002-B93F-42D5-B732-76700B678AA8}" type="slidenum">
              <a:rPr lang="de-AT" altLang="de-DE" sz="800" smtClean="0"/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r>
              <a:rPr lang="de-AT" altLang="de-DE" sz="800" dirty="0" smtClean="0"/>
              <a:t>/14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/>
          <p:cNvSpPr txBox="1">
            <a:spLocks noChangeArrowheads="1"/>
          </p:cNvSpPr>
          <p:nvPr/>
        </p:nvSpPr>
        <p:spPr bwMode="auto">
          <a:xfrm>
            <a:off x="457200" y="158750"/>
            <a:ext cx="6994525" cy="396875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000">
                <a:latin typeface="Arial Black" panose="020B0A04020102020204" pitchFamily="34" charset="0"/>
              </a:rPr>
              <a:t>WegenerNet Datenportal - </a:t>
            </a:r>
            <a:r>
              <a:rPr lang="de-DE" altLang="de-DE" sz="2000">
                <a:solidFill>
                  <a:srgbClr val="0070C0"/>
                </a:solidFill>
                <a:latin typeface="Arial Black" panose="020B0A04020102020204" pitchFamily="34" charset="0"/>
              </a:rPr>
              <a:t>www.wegenernet.org</a:t>
            </a:r>
          </a:p>
        </p:txBody>
      </p:sp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611188" y="4941888"/>
            <a:ext cx="8228012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9725" indent="-339725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de-DE" sz="2000" dirty="0" smtClean="0"/>
              <a:t>Komplett </a:t>
            </a:r>
            <a:r>
              <a:rPr lang="de-DE" altLang="de-DE" sz="2000" dirty="0"/>
              <a:t>überarbeitete Version online seit März 2017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de-DE" sz="2000" dirty="0"/>
              <a:t>Datenzugriff frei für nicht-kommerzielle </a:t>
            </a:r>
            <a:r>
              <a:rPr lang="de-DE" altLang="de-DE" sz="2000" dirty="0" smtClean="0"/>
              <a:t>Anwendung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de-DE" sz="2000" dirty="0" smtClean="0"/>
              <a:t>Qualitätskontrollierte Daten</a:t>
            </a:r>
            <a:endParaRPr lang="de-DE" altLang="de-DE" sz="200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de-DE" altLang="de-DE" sz="2000" dirty="0"/>
              <a:t>Einfache Registrierung und Datenzugriff</a:t>
            </a:r>
          </a:p>
        </p:txBody>
      </p:sp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446088" y="6699250"/>
            <a:ext cx="6454775" cy="12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692150"/>
            <a:ext cx="7877175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C5A2E11-F1D6-4FEB-9A37-93AEDD9FAE5C}" type="slidenum">
              <a:rPr lang="de-AT" altLang="de-DE" sz="800" smtClean="0"/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r>
              <a:rPr lang="de-AT" altLang="de-DE" sz="800" dirty="0" smtClean="0"/>
              <a:t>/14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"/>
          <p:cNvSpPr txBox="1">
            <a:spLocks noChangeArrowheads="1"/>
          </p:cNvSpPr>
          <p:nvPr/>
        </p:nvSpPr>
        <p:spPr bwMode="auto">
          <a:xfrm>
            <a:off x="457200" y="158750"/>
            <a:ext cx="6994525" cy="396875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000">
                <a:latin typeface="Arial Black" panose="020B0A04020102020204" pitchFamily="34" charset="0"/>
              </a:rPr>
              <a:t>WegenerNet Datenportal – Gitterdaten Mai 2007</a:t>
            </a:r>
          </a:p>
        </p:txBody>
      </p:sp>
      <p:sp>
        <p:nvSpPr>
          <p:cNvPr id="39939" name="Text Box 2"/>
          <p:cNvSpPr txBox="1">
            <a:spLocks noChangeArrowheads="1"/>
          </p:cNvSpPr>
          <p:nvPr/>
        </p:nvSpPr>
        <p:spPr bwMode="auto">
          <a:xfrm>
            <a:off x="446088" y="6699250"/>
            <a:ext cx="6454775" cy="12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39940" name="Rectangle 3"/>
          <p:cNvSpPr>
            <a:spLocks noChangeArrowheads="1"/>
          </p:cNvSpPr>
          <p:nvPr/>
        </p:nvSpPr>
        <p:spPr bwMode="auto">
          <a:xfrm>
            <a:off x="163513" y="-144463"/>
            <a:ext cx="304800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39941" name="Rectangle 4"/>
          <p:cNvSpPr>
            <a:spLocks noChangeArrowheads="1"/>
          </p:cNvSpPr>
          <p:nvPr/>
        </p:nvSpPr>
        <p:spPr bwMode="auto">
          <a:xfrm>
            <a:off x="315913" y="7938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39942" name="Rectangle 5"/>
          <p:cNvSpPr>
            <a:spLocks noChangeArrowheads="1"/>
          </p:cNvSpPr>
          <p:nvPr/>
        </p:nvSpPr>
        <p:spPr bwMode="auto">
          <a:xfrm>
            <a:off x="468313" y="160338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pic>
        <p:nvPicPr>
          <p:cNvPr id="3994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513" y="692150"/>
            <a:ext cx="8872537" cy="593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44" name="Rectangle 7"/>
          <p:cNvSpPr>
            <a:spLocks noChangeArrowheads="1"/>
          </p:cNvSpPr>
          <p:nvPr/>
        </p:nvSpPr>
        <p:spPr bwMode="auto">
          <a:xfrm>
            <a:off x="971550" y="5876925"/>
            <a:ext cx="5256213" cy="50482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39945" name="Text Box 8"/>
          <p:cNvSpPr txBox="1">
            <a:spLocks noChangeArrowheads="1"/>
          </p:cNvSpPr>
          <p:nvPr/>
        </p:nvSpPr>
        <p:spPr bwMode="auto">
          <a:xfrm>
            <a:off x="685800" y="5876925"/>
            <a:ext cx="50657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800">
                <a:latin typeface="Tahoma" panose="020B0604030504040204" pitchFamily="34" charset="0"/>
              </a:rPr>
              <a:t>Tagesniederschlagssumme vom 23.5.2007</a:t>
            </a:r>
          </a:p>
        </p:txBody>
      </p:sp>
      <p:sp>
        <p:nvSpPr>
          <p:cNvPr id="3994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12B9D08-F31D-4B3F-AFC2-3FBA61D251EF}" type="slidenum">
              <a:rPr lang="de-AT" altLang="de-DE" sz="800" smtClean="0"/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r>
              <a:rPr lang="de-AT" altLang="de-DE" sz="800" dirty="0" smtClean="0"/>
              <a:t>/14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"/>
          <p:cNvSpPr txBox="1">
            <a:spLocks noChangeArrowheads="1"/>
          </p:cNvSpPr>
          <p:nvPr/>
        </p:nvSpPr>
        <p:spPr bwMode="auto">
          <a:xfrm>
            <a:off x="457200" y="158750"/>
            <a:ext cx="7138988" cy="396875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000">
                <a:latin typeface="Arial Black" panose="020B0A04020102020204" pitchFamily="34" charset="0"/>
              </a:rPr>
              <a:t>WegenerNet Niederschlags–Gitterdaten Mai 2007</a:t>
            </a:r>
          </a:p>
        </p:txBody>
      </p:sp>
      <p:sp>
        <p:nvSpPr>
          <p:cNvPr id="41987" name="Text Box 2"/>
          <p:cNvSpPr txBox="1">
            <a:spLocks noChangeArrowheads="1"/>
          </p:cNvSpPr>
          <p:nvPr/>
        </p:nvSpPr>
        <p:spPr bwMode="auto">
          <a:xfrm>
            <a:off x="446088" y="6699250"/>
            <a:ext cx="6454775" cy="12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41988" name="Rectangle 3"/>
          <p:cNvSpPr>
            <a:spLocks noChangeArrowheads="1"/>
          </p:cNvSpPr>
          <p:nvPr/>
        </p:nvSpPr>
        <p:spPr bwMode="auto">
          <a:xfrm>
            <a:off x="163513" y="-144463"/>
            <a:ext cx="304800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41989" name="Rectangle 4"/>
          <p:cNvSpPr>
            <a:spLocks noChangeArrowheads="1"/>
          </p:cNvSpPr>
          <p:nvPr/>
        </p:nvSpPr>
        <p:spPr bwMode="auto">
          <a:xfrm>
            <a:off x="315913" y="7938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41990" name="Rectangle 5"/>
          <p:cNvSpPr>
            <a:spLocks noChangeArrowheads="1"/>
          </p:cNvSpPr>
          <p:nvPr/>
        </p:nvSpPr>
        <p:spPr bwMode="auto">
          <a:xfrm>
            <a:off x="468313" y="160338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pic>
        <p:nvPicPr>
          <p:cNvPr id="4199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513" y="692150"/>
            <a:ext cx="8872537" cy="592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92" name="Rectangle 7"/>
          <p:cNvSpPr>
            <a:spLocks noChangeArrowheads="1"/>
          </p:cNvSpPr>
          <p:nvPr/>
        </p:nvSpPr>
        <p:spPr bwMode="auto">
          <a:xfrm>
            <a:off x="827088" y="5805488"/>
            <a:ext cx="5257800" cy="576262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AT" altLang="de-DE"/>
          </a:p>
        </p:txBody>
      </p:sp>
      <p:sp>
        <p:nvSpPr>
          <p:cNvPr id="41993" name="Text Box 8"/>
          <p:cNvSpPr txBox="1">
            <a:spLocks noChangeArrowheads="1"/>
          </p:cNvSpPr>
          <p:nvPr/>
        </p:nvSpPr>
        <p:spPr bwMode="auto">
          <a:xfrm>
            <a:off x="503238" y="5876925"/>
            <a:ext cx="83169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800">
                <a:latin typeface="Tahoma" panose="020B0604030504040204" pitchFamily="34" charset="0"/>
              </a:rPr>
              <a:t>Stundenniederschlagssumme vom 23.5.2007 16:00 bis 17:00 Lokalzeit</a:t>
            </a:r>
          </a:p>
        </p:txBody>
      </p:sp>
      <p:sp>
        <p:nvSpPr>
          <p:cNvPr id="419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2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4D4F17E-DC49-4539-963B-3741E280ECAA}" type="slidenum">
              <a:rPr lang="de-AT" altLang="de-DE" sz="800" smtClean="0"/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r>
              <a:rPr lang="de-AT" altLang="de-DE" sz="800" dirty="0" smtClean="0"/>
              <a:t>/14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 Black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2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 Black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2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 Black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2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480</Words>
  <Application>Microsoft Office PowerPoint</Application>
  <PresentationFormat>Bildschirmpräsentation (4:3)</PresentationFormat>
  <Paragraphs>129</Paragraphs>
  <Slides>23</Slides>
  <Notes>23</Notes>
  <HiddenSlides>0</HiddenSlides>
  <MMClips>0</MMClips>
  <ScaleCrop>false</ScaleCrop>
  <HeadingPairs>
    <vt:vector size="4" baseType="variant">
      <vt:variant>
        <vt:lpstr>Design</vt:lpstr>
      </vt:variant>
      <vt:variant>
        <vt:i4>3</vt:i4>
      </vt:variant>
      <vt:variant>
        <vt:lpstr>Folientitel</vt:lpstr>
      </vt:variant>
      <vt:variant>
        <vt:i4>23</vt:i4>
      </vt:variant>
    </vt:vector>
  </HeadingPairs>
  <TitlesOfParts>
    <vt:vector size="26" baseType="lpstr">
      <vt:lpstr>Office Theme</vt:lpstr>
      <vt:lpstr>2_Office Theme</vt:lpstr>
      <vt:lpstr>1_Office Theme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0</dc:title>
  <dc:creator>sat</dc:creator>
  <cp:lastModifiedBy>zentrum</cp:lastModifiedBy>
  <cp:revision>128</cp:revision>
  <cp:lastPrinted>1601-01-01T00:00:00Z</cp:lastPrinted>
  <dcterms:created xsi:type="dcterms:W3CDTF">2013-09-26T08:07:27Z</dcterms:created>
  <dcterms:modified xsi:type="dcterms:W3CDTF">2017-05-12T10:42:30Z</dcterms:modified>
</cp:coreProperties>
</file>